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"/>
  </p:notesMasterIdLst>
  <p:handoutMasterIdLst>
    <p:handoutMasterId r:id="rId20"/>
  </p:handoutMasterIdLst>
  <p:sldIdLst>
    <p:sldId id="4100596" r:id="rId3"/>
    <p:sldId id="4100598" r:id="rId4"/>
    <p:sldId id="4100599" r:id="rId6"/>
    <p:sldId id="4100600" r:id="rId7"/>
    <p:sldId id="4100601" r:id="rId8"/>
    <p:sldId id="4100603" r:id="rId9"/>
    <p:sldId id="4100604" r:id="rId10"/>
    <p:sldId id="4100605" r:id="rId11"/>
    <p:sldId id="4100606" r:id="rId12"/>
    <p:sldId id="4100607" r:id="rId13"/>
    <p:sldId id="4100609" r:id="rId14"/>
    <p:sldId id="4100610" r:id="rId15"/>
    <p:sldId id="4100611" r:id="rId16"/>
    <p:sldId id="4100612" r:id="rId17"/>
    <p:sldId id="4100613" r:id="rId18"/>
    <p:sldId id="4100614" r:id="rId19"/>
  </p:sldIdLst>
  <p:sldSz cx="12192000" cy="6858000"/>
  <p:notesSz cx="6794500" cy="9906000"/>
  <p:custDataLst>
    <p:tags r:id="rId2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СЛАЙД" id="{633B1486-BFF0-4141-BD34-5E17CF9DE4AD}">
          <p14:sldIdLst>
            <p14:sldId id="4100596"/>
            <p14:sldId id="4100598"/>
            <p14:sldId id="4100599"/>
            <p14:sldId id="4100600"/>
            <p14:sldId id="4100601"/>
            <p14:sldId id="4100603"/>
            <p14:sldId id="4100604"/>
            <p14:sldId id="4100605"/>
            <p14:sldId id="4100606"/>
            <p14:sldId id="4100607"/>
            <p14:sldId id="4100609"/>
            <p14:sldId id="4100610"/>
            <p14:sldId id="4100611"/>
            <p14:sldId id="4100612"/>
            <p14:sldId id="4100613"/>
            <p14:sldId id="4100614"/>
          </p14:sldIdLst>
        </p14:section>
        <p14:section name="СЛАЙДЫ С ТЕЗИСАМИ" id="{B04FE06B-68D7-43BB-B965-B88B5B4512EF}">
          <p14:sldIdLst/>
        </p14:section>
        <p14:section name="ДЭШБОРДЫ" id="{1B3E78EA-28F9-4363-87D8-FAF59D40A4D0}">
          <p14:sldIdLst/>
        </p14:section>
        <p14:section name="КЛЮЧЕВЫЕ ПОКАЗАТЕЛИ" id="{A4B24460-0892-0640-9123-6E66F125BEA3}">
          <p14:sldIdLst/>
        </p14:section>
        <p14:section name="КАРТЫ" id="{3F087247-541F-974C-9906-ADA65185F950}">
          <p14:sldIdLst/>
        </p14:section>
        <p14:section name="СПИСКИ" id="{FD921C65-8715-E245-8911-66DF4DC1E6EB}">
          <p14:sldIdLst/>
        </p14:section>
        <p14:section name="СЛАЙДЫ С ЭЛЕМЕНТАМИ" id="{01D9CA2E-C4F3-4113-BE4E-F42074E9E3E7}">
          <p14:sldIdLst/>
        </p14:section>
        <p14:section name="СЛАЙДЫ С ТАЙМИНГОМ" id="{F4DB33DC-D28D-504F-9B43-613B04B4D45E}">
          <p14:sldIdLst/>
        </p14:section>
        <p14:section name="СТРУКТУРНЫЕ СЛАЙДЫ" id="{3765C03F-AE8E-7043-A7A7-330DB7AFAFA0}">
          <p14:sldIdLst/>
        </p14:section>
        <p14:section name="БИБЛИОТЕКА ЭЛЕМЕНТОВ" id="{07D51C88-E0BA-3243-AF57-477BD9626DEC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898989"/>
    <a:srgbClr val="005FAF"/>
    <a:srgbClr val="1A67C2"/>
    <a:srgbClr val="E7E200"/>
    <a:srgbClr val="28BE46"/>
    <a:srgbClr val="7E7E7E"/>
    <a:srgbClr val="0097D8"/>
    <a:srgbClr val="02A234"/>
    <a:srgbClr val="004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6" autoAdjust="0"/>
    <p:restoredTop sz="88291" autoAdjust="0"/>
  </p:normalViewPr>
  <p:slideViewPr>
    <p:cSldViewPr snapToGrid="0" snapToObjects="1">
      <p:cViewPr varScale="1">
        <p:scale>
          <a:sx n="62" d="100"/>
          <a:sy n="62" d="100"/>
        </p:scale>
        <p:origin x="53" y="2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" d="1"/>
        <a:sy n="1" d="1"/>
      </p:scale>
      <p:origin x="0" y="-5592"/>
    </p:cViewPr>
  </p:sorterViewPr>
  <p:notesViewPr>
    <p:cSldViewPr snapToGrid="0" snapToObjects="1">
      <p:cViewPr varScale="1">
        <p:scale>
          <a:sx n="88" d="100"/>
          <a:sy n="88" d="100"/>
        </p:scale>
        <p:origin x="38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7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024" cy="495776"/>
          </a:xfrm>
          <a:prstGeom prst="rect">
            <a:avLst/>
          </a:prstGeom>
        </p:spPr>
        <p:txBody>
          <a:bodyPr vert="horz" lIns="91258" tIns="45627" rIns="91258" bIns="45627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7890" y="0"/>
            <a:ext cx="2945024" cy="495776"/>
          </a:xfrm>
          <a:prstGeom prst="rect">
            <a:avLst/>
          </a:prstGeom>
        </p:spPr>
        <p:txBody>
          <a:bodyPr vert="horz" lIns="91258" tIns="45627" rIns="91258" bIns="45627" rtlCol="0"/>
          <a:lstStyle>
            <a:lvl1pPr algn="r">
              <a:defRPr sz="1200"/>
            </a:lvl1pPr>
          </a:lstStyle>
          <a:p>
            <a:fld id="{44CBA838-1840-463F-9FDE-10A0AB8FFDF5}" type="datetimeFigureOut">
              <a:rPr lang="ru-RU" smtClean="0"/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08641"/>
            <a:ext cx="2945024" cy="495776"/>
          </a:xfrm>
          <a:prstGeom prst="rect">
            <a:avLst/>
          </a:prstGeom>
        </p:spPr>
        <p:txBody>
          <a:bodyPr vert="horz" lIns="91258" tIns="45627" rIns="91258" bIns="45627" rtlCol="0" anchor="b"/>
          <a:lstStyle>
            <a:lvl1pPr algn="l">
              <a:defRPr sz="1200"/>
            </a:lvl1pPr>
          </a:lstStyle>
          <a:p>
            <a:r>
              <a:rPr lang="ru-RU"/>
              <a:t>1 - Оценка стоимости стартапа осуществуляется компанией Газпром нефть перед приобретением долей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7890" y="9408641"/>
            <a:ext cx="2945024" cy="495776"/>
          </a:xfrm>
          <a:prstGeom prst="rect">
            <a:avLst/>
          </a:prstGeom>
        </p:spPr>
        <p:txBody>
          <a:bodyPr vert="horz" lIns="91258" tIns="45627" rIns="91258" bIns="45627" rtlCol="0" anchor="b"/>
          <a:lstStyle>
            <a:lvl1pPr algn="r">
              <a:defRPr sz="1200"/>
            </a:lvl1pPr>
          </a:lstStyle>
          <a:p>
            <a:fld id="{0008A911-C104-405D-80F5-47EBDA33627A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7" y="5"/>
            <a:ext cx="2944283" cy="495301"/>
          </a:xfrm>
          <a:prstGeom prst="rect">
            <a:avLst/>
          </a:prstGeom>
        </p:spPr>
        <p:txBody>
          <a:bodyPr vert="horz" lIns="91258" tIns="45627" rIns="91258" bIns="45627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8650" y="5"/>
            <a:ext cx="2944283" cy="495301"/>
          </a:xfrm>
          <a:prstGeom prst="rect">
            <a:avLst/>
          </a:prstGeom>
        </p:spPr>
        <p:txBody>
          <a:bodyPr vert="horz" lIns="91258" tIns="45627" rIns="91258" bIns="45627" rtlCol="0"/>
          <a:lstStyle>
            <a:lvl1pPr algn="r">
              <a:defRPr sz="1200"/>
            </a:lvl1pPr>
          </a:lstStyle>
          <a:p>
            <a:fld id="{17C66BB7-6902-4455-92AB-92FC47F29BFB}" type="datetimeFigureOut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58" tIns="45627" rIns="91258" bIns="45627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05355"/>
            <a:ext cx="5435600" cy="4457701"/>
          </a:xfrm>
          <a:prstGeom prst="rect">
            <a:avLst/>
          </a:prstGeom>
        </p:spPr>
        <p:txBody>
          <a:bodyPr vert="horz" lIns="91258" tIns="45627" rIns="91258" bIns="45627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7" y="9408986"/>
            <a:ext cx="2944283" cy="495301"/>
          </a:xfrm>
          <a:prstGeom prst="rect">
            <a:avLst/>
          </a:prstGeom>
        </p:spPr>
        <p:txBody>
          <a:bodyPr vert="horz" lIns="91258" tIns="45627" rIns="91258" bIns="45627" rtlCol="0" anchor="b"/>
          <a:lstStyle>
            <a:lvl1pPr algn="l">
              <a:defRPr sz="1200"/>
            </a:lvl1pPr>
          </a:lstStyle>
          <a:p>
            <a:r>
              <a:rPr lang="ru-RU"/>
              <a:t>1 - Оценка стоимости стартапа осуществуляется компанией Газпром нефть перед приобретением долей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8650" y="9408986"/>
            <a:ext cx="2944283" cy="495301"/>
          </a:xfrm>
          <a:prstGeom prst="rect">
            <a:avLst/>
          </a:prstGeom>
        </p:spPr>
        <p:txBody>
          <a:bodyPr vert="horz" lIns="91258" tIns="45627" rIns="91258" bIns="45627" rtlCol="0" anchor="b"/>
          <a:lstStyle>
            <a:lvl1pPr algn="r">
              <a:defRPr sz="1200"/>
            </a:lvl1pPr>
          </a:lstStyle>
          <a:p>
            <a:fld id="{34FA6718-83F1-4573-9DAE-369402B2510F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tIns="0" anchor="t">
            <a:noAutofit/>
          </a:bodyPr>
          <a:lstStyle>
            <a:lvl1pPr>
              <a:lnSpc>
                <a:spcPct val="80000"/>
              </a:lnSpc>
              <a:defRPr kumimoji="0" lang="ru-RU" sz="3200" b="1" i="0" u="none" strike="noStrike" kern="120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  <a:endParaRPr lang="ru-RU" dirty="0"/>
          </a:p>
        </p:txBody>
      </p:sp>
      <p:sp>
        <p:nvSpPr>
          <p:cNvPr id="4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  <a:endParaRPr lang="ru-RU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900" b="1" i="0" cap="none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MAIL@TPU.RU</a:t>
            </a:r>
            <a:endParaRPr lang="ru-RU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900" b="1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  <a:endParaRPr lang="ru-RU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900" b="0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  <a:endParaRPr lang="ru-RU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  <a:endParaRPr lang="ru-RU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  <a:endParaRPr lang="ru-RU" dirty="0"/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  <a:endParaRPr lang="ru-RU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  <a:endParaRPr lang="ru-RU" dirty="0"/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740" y="6070917"/>
            <a:ext cx="1995321" cy="5132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253" y="281791"/>
            <a:ext cx="4287290" cy="42872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21804" y="4087211"/>
            <a:ext cx="3469146" cy="215468"/>
          </a:xfrm>
          <a:ln>
            <a:solidFill>
              <a:srgbClr val="004596"/>
            </a:solidFill>
          </a:ln>
        </p:spPr>
        <p:txBody>
          <a:bodyPr lIns="0" tIns="0" rIns="0" b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+mj-lt"/>
                <a:ea typeface="GPN_DIN Condensed Regular" panose="020B05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  <a:endParaRPr lang="ru-RU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803" y="3093668"/>
            <a:ext cx="10920819" cy="472112"/>
          </a:xfrm>
          <a:ln>
            <a:solidFill>
              <a:srgbClr val="004596"/>
            </a:solidFill>
          </a:ln>
        </p:spPr>
        <p:txBody>
          <a:bodyPr lIns="0" rIns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kumimoji="0" lang="ru-RU" sz="4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КОНТАКТЫ</a:t>
            </a:r>
            <a:endParaRPr lang="ru-RU" dirty="0"/>
          </a:p>
        </p:txBody>
      </p:sp>
      <p:cxnSp>
        <p:nvCxnSpPr>
          <p:cNvPr id="28" name="Straight Connector 14"/>
          <p:cNvCxnSpPr/>
          <p:nvPr userDrawn="1"/>
        </p:nvCxnSpPr>
        <p:spPr>
          <a:xfrm>
            <a:off x="335967" y="2961043"/>
            <a:ext cx="67587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4"/>
          <p:cNvCxnSpPr/>
          <p:nvPr userDrawn="1"/>
        </p:nvCxnSpPr>
        <p:spPr>
          <a:xfrm>
            <a:off x="335967" y="3698405"/>
            <a:ext cx="67587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21804" y="4302679"/>
            <a:ext cx="3469146" cy="215468"/>
          </a:xfrm>
          <a:ln>
            <a:solidFill>
              <a:srgbClr val="004596"/>
            </a:solidFill>
          </a:ln>
        </p:spPr>
        <p:txBody>
          <a:bodyPr lIns="0" tIns="0" rIns="0" b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ФИО</a:t>
            </a:r>
            <a:endParaRPr lang="ru-RU" dirty="0"/>
          </a:p>
          <a:p>
            <a:pPr lvl="0"/>
            <a:r>
              <a:rPr lang="ru-RU" dirty="0"/>
              <a:t>должность</a:t>
            </a:r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3"/>
          <p:cNvSpPr txBox="1"/>
          <p:nvPr userDrawn="1"/>
        </p:nvSpPr>
        <p:spPr>
          <a:xfrm>
            <a:off x="1797170" y="3192944"/>
            <a:ext cx="8597660" cy="47211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marR="0" indent="-2667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9580" indent="-17018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 b="1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СПАСИБО ЗА ВНИМАНИЕ</a:t>
            </a:r>
            <a:endParaRPr lang="ru-RU" sz="4000" b="1" cap="none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модуля Зали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8"/>
          <p:cNvSpPr/>
          <p:nvPr userDrawn="1"/>
        </p:nvSpPr>
        <p:spPr>
          <a:xfrm>
            <a:off x="6166246" y="1776391"/>
            <a:ext cx="569079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/>
          <p:cNvSpPr/>
          <p:nvPr userDrawn="1"/>
        </p:nvSpPr>
        <p:spPr>
          <a:xfrm>
            <a:off x="6166246" y="1128391"/>
            <a:ext cx="569079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1845669"/>
            <a:ext cx="5434214" cy="277200"/>
          </a:xfrm>
        </p:spPr>
        <p:txBody>
          <a:bodyPr/>
          <a:lstStyle>
            <a:lvl1pPr>
              <a:defRPr kumimoji="0" lang="en-US" sz="1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/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6"/>
          </p:nvPr>
        </p:nvSpPr>
        <p:spPr>
          <a:xfrm>
            <a:off x="6178222" y="1128713"/>
            <a:ext cx="5675404" cy="647700"/>
          </a:xfrm>
          <a:prstGeom prst="rect">
            <a:avLst/>
          </a:prstGeom>
          <a:solidFill>
            <a:srgbClr val="00B050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9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/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 anchor="ctr"/>
          <a:lstStyle>
            <a:lvl1pPr>
              <a:defRPr sz="28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sp>
        <p:nvSpPr>
          <p:cNvPr id="3" name="Freeform: Shape 28"/>
          <p:cNvSpPr/>
          <p:nvPr userDrawn="1"/>
        </p:nvSpPr>
        <p:spPr>
          <a:xfrm>
            <a:off x="334963" y="1780915"/>
            <a:ext cx="569079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96"/>
          <p:cNvSpPr/>
          <p:nvPr userDrawn="1"/>
        </p:nvSpPr>
        <p:spPr>
          <a:xfrm>
            <a:off x="334963" y="1132915"/>
            <a:ext cx="569079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6" name="Text Placeholder 58"/>
          <p:cNvSpPr>
            <a:spLocks noGrp="1"/>
          </p:cNvSpPr>
          <p:nvPr>
            <p:ph type="body" sz="quarter" idx="27" hasCustomPrompt="1"/>
          </p:nvPr>
        </p:nvSpPr>
        <p:spPr>
          <a:xfrm>
            <a:off x="391513" y="1850193"/>
            <a:ext cx="5434214" cy="277200"/>
          </a:xfrm>
        </p:spPr>
        <p:txBody>
          <a:bodyPr/>
          <a:lstStyle>
            <a:lvl1pPr>
              <a:defRPr kumimoji="0" lang="en-US" sz="1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" name="Text Placeholder 78"/>
          <p:cNvSpPr>
            <a:spLocks noGrp="1"/>
          </p:cNvSpPr>
          <p:nvPr>
            <p:ph type="body" sz="quarter" idx="28" hasCustomPrompt="1"/>
          </p:nvPr>
        </p:nvSpPr>
        <p:spPr>
          <a:xfrm>
            <a:off x="391513" y="2141751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29"/>
          </p:nvPr>
        </p:nvSpPr>
        <p:spPr>
          <a:xfrm>
            <a:off x="346939" y="1133237"/>
            <a:ext cx="5675404" cy="647700"/>
          </a:xfrm>
          <a:prstGeom prst="rect">
            <a:avLst/>
          </a:prstGeom>
          <a:solidFill>
            <a:srgbClr val="00B050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модуля Зали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3576606" cy="277200"/>
          </a:xfrm>
        </p:spPr>
        <p:txBody>
          <a:bodyPr/>
          <a:lstStyle>
            <a:lvl1pPr>
              <a:defRPr kumimoji="0" lang="en-US" sz="1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6"/>
            <a:ext cx="3576606" cy="4059025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35670"/>
            <a:ext cx="3741557" cy="648022"/>
          </a:xfrm>
          <a:prstGeom prst="rect">
            <a:avLst/>
          </a:prstGeom>
          <a:solidFill>
            <a:srgbClr val="00B050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6" name="Freeform: Shape 28"/>
          <p:cNvSpPr/>
          <p:nvPr userDrawn="1"/>
        </p:nvSpPr>
        <p:spPr>
          <a:xfrm>
            <a:off x="4222687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/>
          <p:cNvSpPr/>
          <p:nvPr userDrawn="1"/>
        </p:nvSpPr>
        <p:spPr>
          <a:xfrm>
            <a:off x="4222687" y="1135670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36" y="1845669"/>
            <a:ext cx="3576606" cy="277200"/>
          </a:xfrm>
        </p:spPr>
        <p:txBody>
          <a:bodyPr/>
          <a:lstStyle>
            <a:lvl1pPr>
              <a:defRPr kumimoji="0" lang="en-US" sz="1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36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4222451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9" name="Freeform: Shape 28"/>
          <p:cNvSpPr/>
          <p:nvPr userDrawn="1"/>
        </p:nvSpPr>
        <p:spPr>
          <a:xfrm>
            <a:off x="8113478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96"/>
          <p:cNvSpPr/>
          <p:nvPr userDrawn="1"/>
        </p:nvSpPr>
        <p:spPr>
          <a:xfrm>
            <a:off x="8113478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1" name="Text Placeholder 58"/>
          <p:cNvSpPr>
            <a:spLocks noGrp="1"/>
          </p:cNvSpPr>
          <p:nvPr>
            <p:ph type="body" sz="quarter" idx="29" hasCustomPrompt="1"/>
          </p:nvPr>
        </p:nvSpPr>
        <p:spPr>
          <a:xfrm>
            <a:off x="8170027" y="1845669"/>
            <a:ext cx="3576606" cy="277200"/>
          </a:xfrm>
        </p:spPr>
        <p:txBody>
          <a:bodyPr/>
          <a:lstStyle>
            <a:lvl1pPr>
              <a:defRPr kumimoji="0" lang="en-US" sz="1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Text Placeholder 78"/>
          <p:cNvSpPr>
            <a:spLocks noGrp="1"/>
          </p:cNvSpPr>
          <p:nvPr>
            <p:ph type="body" sz="quarter" idx="30" hasCustomPrompt="1"/>
          </p:nvPr>
        </p:nvSpPr>
        <p:spPr>
          <a:xfrm>
            <a:off x="8170027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8113242" y="1135992"/>
            <a:ext cx="3741557" cy="647700"/>
          </a:xfrm>
          <a:prstGeom prst="rect">
            <a:avLst/>
          </a:prstGeom>
          <a:solidFill>
            <a:srgbClr val="00B050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4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 anchor="ctr"/>
          <a:lstStyle>
            <a:lvl1pPr>
              <a:defRPr sz="28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модуля Зали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8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3" name="Freeform: Shape 28"/>
          <p:cNvSpPr/>
          <p:nvPr userDrawn="1"/>
        </p:nvSpPr>
        <p:spPr>
          <a:xfrm>
            <a:off x="3255662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4" name="Freeform: Shape 96"/>
          <p:cNvSpPr/>
          <p:nvPr userDrawn="1"/>
        </p:nvSpPr>
        <p:spPr>
          <a:xfrm>
            <a:off x="3255662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3312211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/>
          <p:cNvSpPr>
            <a:spLocks noGrp="1"/>
          </p:cNvSpPr>
          <p:nvPr>
            <p:ph type="body" sz="quarter" idx="27" hasCustomPrompt="1"/>
          </p:nvPr>
        </p:nvSpPr>
        <p:spPr>
          <a:xfrm>
            <a:off x="3312211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3255427" y="1128713"/>
            <a:ext cx="2199075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5" name="Freeform: Shape 28"/>
          <p:cNvSpPr/>
          <p:nvPr userDrawn="1"/>
        </p:nvSpPr>
        <p:spPr>
          <a:xfrm>
            <a:off x="6175294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36" name="Freeform: Shape 96"/>
          <p:cNvSpPr/>
          <p:nvPr userDrawn="1"/>
        </p:nvSpPr>
        <p:spPr>
          <a:xfrm>
            <a:off x="6175294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29" hasCustomPrompt="1"/>
          </p:nvPr>
        </p:nvSpPr>
        <p:spPr>
          <a:xfrm>
            <a:off x="6231843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/>
          <p:cNvSpPr>
            <a:spLocks noGrp="1"/>
          </p:cNvSpPr>
          <p:nvPr>
            <p:ph type="body" sz="quarter" idx="30" hasCustomPrompt="1"/>
          </p:nvPr>
        </p:nvSpPr>
        <p:spPr>
          <a:xfrm>
            <a:off x="6231843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6175059" y="1128713"/>
            <a:ext cx="2769992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0" name="Freeform: Shape 28"/>
          <p:cNvSpPr/>
          <p:nvPr userDrawn="1"/>
        </p:nvSpPr>
        <p:spPr>
          <a:xfrm>
            <a:off x="9083675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96"/>
          <p:cNvSpPr/>
          <p:nvPr userDrawn="1"/>
        </p:nvSpPr>
        <p:spPr>
          <a:xfrm>
            <a:off x="9083675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32" hasCustomPrompt="1"/>
          </p:nvPr>
        </p:nvSpPr>
        <p:spPr>
          <a:xfrm>
            <a:off x="9140224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3" name="Text Placeholder 78"/>
          <p:cNvSpPr>
            <a:spLocks noGrp="1"/>
          </p:cNvSpPr>
          <p:nvPr>
            <p:ph type="body" sz="quarter" idx="33" hasCustomPrompt="1"/>
          </p:nvPr>
        </p:nvSpPr>
        <p:spPr>
          <a:xfrm>
            <a:off x="9140224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9083440" y="1128713"/>
            <a:ext cx="2769992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 anchor="ctr"/>
          <a:lstStyle>
            <a:lvl1pPr>
              <a:defRPr sz="24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широких модуля Зали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Freeform: Shape 28"/>
          <p:cNvSpPr/>
          <p:nvPr userDrawn="1"/>
        </p:nvSpPr>
        <p:spPr>
          <a:xfrm>
            <a:off x="6170865" y="1776391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/>
          <p:cNvSpPr/>
          <p:nvPr userDrawn="1"/>
        </p:nvSpPr>
        <p:spPr>
          <a:xfrm>
            <a:off x="6170865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6227414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/>
          <p:cNvSpPr>
            <a:spLocks noGrp="1"/>
          </p:cNvSpPr>
          <p:nvPr>
            <p:ph type="body" sz="quarter" idx="24" hasCustomPrompt="1"/>
          </p:nvPr>
        </p:nvSpPr>
        <p:spPr>
          <a:xfrm>
            <a:off x="6227414" y="2137228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82839" y="1128713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6" name="Freeform: Shape 28"/>
          <p:cNvSpPr/>
          <p:nvPr userDrawn="1"/>
        </p:nvSpPr>
        <p:spPr>
          <a:xfrm>
            <a:off x="334963" y="4155010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/>
          <p:cNvSpPr/>
          <p:nvPr userDrawn="1"/>
        </p:nvSpPr>
        <p:spPr>
          <a:xfrm>
            <a:off x="334963" y="3507010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/>
          <p:cNvSpPr>
            <a:spLocks noGrp="1"/>
          </p:cNvSpPr>
          <p:nvPr>
            <p:ph type="body" sz="quarter" idx="27" hasCustomPrompt="1"/>
          </p:nvPr>
        </p:nvSpPr>
        <p:spPr>
          <a:xfrm>
            <a:off x="391512" y="4224288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/>
          <p:cNvSpPr>
            <a:spLocks noGrp="1"/>
          </p:cNvSpPr>
          <p:nvPr>
            <p:ph type="body" sz="quarter" idx="28" hasCustomPrompt="1"/>
          </p:nvPr>
        </p:nvSpPr>
        <p:spPr>
          <a:xfrm>
            <a:off x="391512" y="4515847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Freeform: Shape 28"/>
          <p:cNvSpPr/>
          <p:nvPr userDrawn="1"/>
        </p:nvSpPr>
        <p:spPr>
          <a:xfrm>
            <a:off x="6167454" y="4155010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96"/>
          <p:cNvSpPr/>
          <p:nvPr userDrawn="1"/>
        </p:nvSpPr>
        <p:spPr>
          <a:xfrm>
            <a:off x="6167454" y="3507010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0" name="Text Placeholder 58"/>
          <p:cNvSpPr>
            <a:spLocks noGrp="1"/>
          </p:cNvSpPr>
          <p:nvPr>
            <p:ph type="body" sz="quarter" idx="29" hasCustomPrompt="1"/>
          </p:nvPr>
        </p:nvSpPr>
        <p:spPr>
          <a:xfrm>
            <a:off x="6224003" y="4224288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1" name="Text Placeholder 78"/>
          <p:cNvSpPr>
            <a:spLocks noGrp="1"/>
          </p:cNvSpPr>
          <p:nvPr>
            <p:ph type="body" sz="quarter" idx="30" hasCustomPrompt="1"/>
          </p:nvPr>
        </p:nvSpPr>
        <p:spPr>
          <a:xfrm>
            <a:off x="6224003" y="4515847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334727" y="3507332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6179428" y="3507332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5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модулей Зали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3741557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6" name="Freeform: Shape 28"/>
          <p:cNvSpPr/>
          <p:nvPr userDrawn="1"/>
        </p:nvSpPr>
        <p:spPr>
          <a:xfrm>
            <a:off x="334963" y="4155010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/>
          <p:cNvSpPr/>
          <p:nvPr userDrawn="1"/>
        </p:nvSpPr>
        <p:spPr>
          <a:xfrm>
            <a:off x="334963" y="3507010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/>
          <p:cNvSpPr>
            <a:spLocks noGrp="1"/>
          </p:cNvSpPr>
          <p:nvPr>
            <p:ph type="body" sz="quarter" idx="27" hasCustomPrompt="1"/>
          </p:nvPr>
        </p:nvSpPr>
        <p:spPr>
          <a:xfrm>
            <a:off x="391512" y="4224288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/>
          <p:cNvSpPr>
            <a:spLocks noGrp="1"/>
          </p:cNvSpPr>
          <p:nvPr>
            <p:ph type="body" sz="quarter" idx="28" hasCustomPrompt="1"/>
          </p:nvPr>
        </p:nvSpPr>
        <p:spPr>
          <a:xfrm>
            <a:off x="391512" y="4515847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334727" y="3507332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5" name="Freeform: Shape 28"/>
          <p:cNvSpPr/>
          <p:nvPr userDrawn="1"/>
        </p:nvSpPr>
        <p:spPr>
          <a:xfrm>
            <a:off x="4231644" y="1776391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96"/>
          <p:cNvSpPr/>
          <p:nvPr userDrawn="1"/>
        </p:nvSpPr>
        <p:spPr>
          <a:xfrm>
            <a:off x="423164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32" hasCustomPrompt="1"/>
          </p:nvPr>
        </p:nvSpPr>
        <p:spPr>
          <a:xfrm>
            <a:off x="428819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/>
          <p:cNvSpPr>
            <a:spLocks noGrp="1"/>
          </p:cNvSpPr>
          <p:nvPr>
            <p:ph type="body" sz="quarter" idx="33" hasCustomPrompt="1"/>
          </p:nvPr>
        </p:nvSpPr>
        <p:spPr>
          <a:xfrm>
            <a:off x="4288193" y="2137228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4231408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0" name="Freeform: Shape 28"/>
          <p:cNvSpPr/>
          <p:nvPr userDrawn="1"/>
        </p:nvSpPr>
        <p:spPr>
          <a:xfrm>
            <a:off x="4228233" y="4155010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96"/>
          <p:cNvSpPr/>
          <p:nvPr userDrawn="1"/>
        </p:nvSpPr>
        <p:spPr>
          <a:xfrm>
            <a:off x="4228233" y="3507010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35" hasCustomPrompt="1"/>
          </p:nvPr>
        </p:nvSpPr>
        <p:spPr>
          <a:xfrm>
            <a:off x="4284782" y="4224288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3" name="Text Placeholder 78"/>
          <p:cNvSpPr>
            <a:spLocks noGrp="1"/>
          </p:cNvSpPr>
          <p:nvPr>
            <p:ph type="body" sz="quarter" idx="36" hasCustomPrompt="1"/>
          </p:nvPr>
        </p:nvSpPr>
        <p:spPr>
          <a:xfrm>
            <a:off x="4284782" y="4515847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4227997" y="3507332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6" name="Freeform: Shape 28"/>
          <p:cNvSpPr/>
          <p:nvPr userDrawn="1"/>
        </p:nvSpPr>
        <p:spPr>
          <a:xfrm>
            <a:off x="8113762" y="1776391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96"/>
          <p:cNvSpPr/>
          <p:nvPr userDrawn="1"/>
        </p:nvSpPr>
        <p:spPr>
          <a:xfrm>
            <a:off x="8113762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8" name="Text Placeholder 58"/>
          <p:cNvSpPr>
            <a:spLocks noGrp="1"/>
          </p:cNvSpPr>
          <p:nvPr>
            <p:ph type="body" sz="quarter" idx="38" hasCustomPrompt="1"/>
          </p:nvPr>
        </p:nvSpPr>
        <p:spPr>
          <a:xfrm>
            <a:off x="8170311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9" name="Text Placeholder 78"/>
          <p:cNvSpPr>
            <a:spLocks noGrp="1"/>
          </p:cNvSpPr>
          <p:nvPr>
            <p:ph type="body" sz="quarter" idx="39" hasCustomPrompt="1"/>
          </p:nvPr>
        </p:nvSpPr>
        <p:spPr>
          <a:xfrm>
            <a:off x="8170311" y="2137228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0" name="Текст 4"/>
          <p:cNvSpPr>
            <a:spLocks noGrp="1"/>
          </p:cNvSpPr>
          <p:nvPr>
            <p:ph type="body" sz="quarter" idx="40" hasCustomPrompt="1"/>
          </p:nvPr>
        </p:nvSpPr>
        <p:spPr>
          <a:xfrm>
            <a:off x="8113526" y="1128713"/>
            <a:ext cx="3741557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1" name="Freeform: Shape 28"/>
          <p:cNvSpPr/>
          <p:nvPr userDrawn="1"/>
        </p:nvSpPr>
        <p:spPr>
          <a:xfrm>
            <a:off x="8110351" y="4155010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96"/>
          <p:cNvSpPr/>
          <p:nvPr userDrawn="1"/>
        </p:nvSpPr>
        <p:spPr>
          <a:xfrm>
            <a:off x="8110351" y="3507010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3" name="Text Placeholder 58"/>
          <p:cNvSpPr>
            <a:spLocks noGrp="1"/>
          </p:cNvSpPr>
          <p:nvPr>
            <p:ph type="body" sz="quarter" idx="41" hasCustomPrompt="1"/>
          </p:nvPr>
        </p:nvSpPr>
        <p:spPr>
          <a:xfrm>
            <a:off x="8166900" y="4224288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4" name="Text Placeholder 78"/>
          <p:cNvSpPr>
            <a:spLocks noGrp="1"/>
          </p:cNvSpPr>
          <p:nvPr>
            <p:ph type="body" sz="quarter" idx="42" hasCustomPrompt="1"/>
          </p:nvPr>
        </p:nvSpPr>
        <p:spPr>
          <a:xfrm>
            <a:off x="8166900" y="4515847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5" name="Текст 4"/>
          <p:cNvSpPr>
            <a:spLocks noGrp="1"/>
          </p:cNvSpPr>
          <p:nvPr>
            <p:ph type="body" sz="quarter" idx="43" hasCustomPrompt="1"/>
          </p:nvPr>
        </p:nvSpPr>
        <p:spPr>
          <a:xfrm>
            <a:off x="8110115" y="3507332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5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56" name="Текст 6"/>
          <p:cNvSpPr>
            <a:spLocks noGrp="1"/>
          </p:cNvSpPr>
          <p:nvPr>
            <p:ph type="body" sz="quarter" idx="44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57" name="Рисунок 5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модулей Зали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6" name="Freeform: Shape 28"/>
          <p:cNvSpPr/>
          <p:nvPr userDrawn="1"/>
        </p:nvSpPr>
        <p:spPr>
          <a:xfrm>
            <a:off x="334963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/>
          <p:cNvSpPr/>
          <p:nvPr userDrawn="1"/>
        </p:nvSpPr>
        <p:spPr>
          <a:xfrm>
            <a:off x="334963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21" name="Text Placeholder 58"/>
          <p:cNvSpPr>
            <a:spLocks noGrp="1"/>
          </p:cNvSpPr>
          <p:nvPr>
            <p:ph type="body" sz="quarter" idx="27" hasCustomPrompt="1"/>
          </p:nvPr>
        </p:nvSpPr>
        <p:spPr>
          <a:xfrm>
            <a:off x="391512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/>
          <p:cNvSpPr>
            <a:spLocks noGrp="1"/>
          </p:cNvSpPr>
          <p:nvPr>
            <p:ph type="body" sz="quarter" idx="28" hasCustomPrompt="1"/>
          </p:nvPr>
        </p:nvSpPr>
        <p:spPr>
          <a:xfrm>
            <a:off x="391512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334728" y="3507332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5" name="Freeform: Shape 28"/>
          <p:cNvSpPr/>
          <p:nvPr userDrawn="1"/>
        </p:nvSpPr>
        <p:spPr>
          <a:xfrm>
            <a:off x="3251200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96"/>
          <p:cNvSpPr/>
          <p:nvPr userDrawn="1"/>
        </p:nvSpPr>
        <p:spPr>
          <a:xfrm>
            <a:off x="3251200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32" hasCustomPrompt="1"/>
          </p:nvPr>
        </p:nvSpPr>
        <p:spPr>
          <a:xfrm>
            <a:off x="3307749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/>
          <p:cNvSpPr>
            <a:spLocks noGrp="1"/>
          </p:cNvSpPr>
          <p:nvPr>
            <p:ph type="body" sz="quarter" idx="33" hasCustomPrompt="1"/>
          </p:nvPr>
        </p:nvSpPr>
        <p:spPr>
          <a:xfrm>
            <a:off x="3307749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3250965" y="1128713"/>
            <a:ext cx="2769992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0" name="Freeform: Shape 28"/>
          <p:cNvSpPr/>
          <p:nvPr userDrawn="1"/>
        </p:nvSpPr>
        <p:spPr>
          <a:xfrm>
            <a:off x="3247789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96"/>
          <p:cNvSpPr/>
          <p:nvPr userDrawn="1"/>
        </p:nvSpPr>
        <p:spPr>
          <a:xfrm>
            <a:off x="3247789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35" hasCustomPrompt="1"/>
          </p:nvPr>
        </p:nvSpPr>
        <p:spPr>
          <a:xfrm>
            <a:off x="3304338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3" name="Text Placeholder 78"/>
          <p:cNvSpPr>
            <a:spLocks noGrp="1"/>
          </p:cNvSpPr>
          <p:nvPr>
            <p:ph type="body" sz="quarter" idx="36" hasCustomPrompt="1"/>
          </p:nvPr>
        </p:nvSpPr>
        <p:spPr>
          <a:xfrm>
            <a:off x="3304338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3247554" y="3507332"/>
            <a:ext cx="2769992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5" name="Freeform: Shape 28"/>
          <p:cNvSpPr/>
          <p:nvPr userDrawn="1"/>
        </p:nvSpPr>
        <p:spPr>
          <a:xfrm>
            <a:off x="6174497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96"/>
          <p:cNvSpPr/>
          <p:nvPr userDrawn="1"/>
        </p:nvSpPr>
        <p:spPr>
          <a:xfrm>
            <a:off x="6174497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47" name="Text Placeholder 58"/>
          <p:cNvSpPr>
            <a:spLocks noGrp="1"/>
          </p:cNvSpPr>
          <p:nvPr>
            <p:ph type="body" sz="quarter" idx="38" hasCustomPrompt="1"/>
          </p:nvPr>
        </p:nvSpPr>
        <p:spPr>
          <a:xfrm>
            <a:off x="6231046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8" name="Text Placeholder 78"/>
          <p:cNvSpPr>
            <a:spLocks noGrp="1"/>
          </p:cNvSpPr>
          <p:nvPr>
            <p:ph type="body" sz="quarter" idx="39" hasCustomPrompt="1"/>
          </p:nvPr>
        </p:nvSpPr>
        <p:spPr>
          <a:xfrm>
            <a:off x="6231046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40" hasCustomPrompt="1"/>
          </p:nvPr>
        </p:nvSpPr>
        <p:spPr>
          <a:xfrm>
            <a:off x="6174262" y="1128713"/>
            <a:ext cx="2769992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0" name="Freeform: Shape 28"/>
          <p:cNvSpPr/>
          <p:nvPr userDrawn="1"/>
        </p:nvSpPr>
        <p:spPr>
          <a:xfrm>
            <a:off x="6171086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96"/>
          <p:cNvSpPr/>
          <p:nvPr userDrawn="1"/>
        </p:nvSpPr>
        <p:spPr>
          <a:xfrm>
            <a:off x="6171086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52" name="Text Placeholder 58"/>
          <p:cNvSpPr>
            <a:spLocks noGrp="1"/>
          </p:cNvSpPr>
          <p:nvPr>
            <p:ph type="body" sz="quarter" idx="41" hasCustomPrompt="1"/>
          </p:nvPr>
        </p:nvSpPr>
        <p:spPr>
          <a:xfrm>
            <a:off x="6227635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3" name="Text Placeholder 78"/>
          <p:cNvSpPr>
            <a:spLocks noGrp="1"/>
          </p:cNvSpPr>
          <p:nvPr>
            <p:ph type="body" sz="quarter" idx="42" hasCustomPrompt="1"/>
          </p:nvPr>
        </p:nvSpPr>
        <p:spPr>
          <a:xfrm>
            <a:off x="6227635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4" name="Текст 4"/>
          <p:cNvSpPr>
            <a:spLocks noGrp="1"/>
          </p:cNvSpPr>
          <p:nvPr>
            <p:ph type="body" sz="quarter" idx="43" hasCustomPrompt="1"/>
          </p:nvPr>
        </p:nvSpPr>
        <p:spPr>
          <a:xfrm>
            <a:off x="6170851" y="3507332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5" name="Freeform: Shape 28"/>
          <p:cNvSpPr/>
          <p:nvPr userDrawn="1"/>
        </p:nvSpPr>
        <p:spPr>
          <a:xfrm>
            <a:off x="9083869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96"/>
          <p:cNvSpPr/>
          <p:nvPr userDrawn="1"/>
        </p:nvSpPr>
        <p:spPr>
          <a:xfrm>
            <a:off x="9083869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57" name="Text Placeholder 58"/>
          <p:cNvSpPr>
            <a:spLocks noGrp="1"/>
          </p:cNvSpPr>
          <p:nvPr>
            <p:ph type="body" sz="quarter" idx="44" hasCustomPrompt="1"/>
          </p:nvPr>
        </p:nvSpPr>
        <p:spPr>
          <a:xfrm>
            <a:off x="9140418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8" name="Text Placeholder 78"/>
          <p:cNvSpPr>
            <a:spLocks noGrp="1"/>
          </p:cNvSpPr>
          <p:nvPr>
            <p:ph type="body" sz="quarter" idx="45" hasCustomPrompt="1"/>
          </p:nvPr>
        </p:nvSpPr>
        <p:spPr>
          <a:xfrm>
            <a:off x="9140418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60" name="Текст 4"/>
          <p:cNvSpPr>
            <a:spLocks noGrp="1"/>
          </p:cNvSpPr>
          <p:nvPr>
            <p:ph type="body" sz="quarter" idx="46" hasCustomPrompt="1"/>
          </p:nvPr>
        </p:nvSpPr>
        <p:spPr>
          <a:xfrm>
            <a:off x="9083634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61" name="Freeform: Shape 28"/>
          <p:cNvSpPr/>
          <p:nvPr userDrawn="1"/>
        </p:nvSpPr>
        <p:spPr>
          <a:xfrm>
            <a:off x="9080458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: Shape 96"/>
          <p:cNvSpPr/>
          <p:nvPr userDrawn="1"/>
        </p:nvSpPr>
        <p:spPr>
          <a:xfrm>
            <a:off x="9080458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63" name="Text Placeholder 58"/>
          <p:cNvSpPr>
            <a:spLocks noGrp="1"/>
          </p:cNvSpPr>
          <p:nvPr>
            <p:ph type="body" sz="quarter" idx="47" hasCustomPrompt="1"/>
          </p:nvPr>
        </p:nvSpPr>
        <p:spPr>
          <a:xfrm>
            <a:off x="9137007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64" name="Text Placeholder 78"/>
          <p:cNvSpPr>
            <a:spLocks noGrp="1"/>
          </p:cNvSpPr>
          <p:nvPr>
            <p:ph type="body" sz="quarter" idx="48" hasCustomPrompt="1"/>
          </p:nvPr>
        </p:nvSpPr>
        <p:spPr>
          <a:xfrm>
            <a:off x="9137007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65" name="Текст 4"/>
          <p:cNvSpPr>
            <a:spLocks noGrp="1"/>
          </p:cNvSpPr>
          <p:nvPr>
            <p:ph type="body" sz="quarter" idx="49" hasCustomPrompt="1"/>
          </p:nvPr>
        </p:nvSpPr>
        <p:spPr>
          <a:xfrm>
            <a:off x="9080223" y="3507332"/>
            <a:ext cx="2769992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66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  <a:t>ГАЗПРОМ НЕФТЬ   </a:t>
            </a:r>
            <a:fld id="{D58DDE06-DF15-0A4F-A85A-4EB38848D8EB}" type="slidenum">
              <a:rPr kumimoji="0" lang="ru-RU" sz="900" b="0" i="0" u="none" strike="noStrike" kern="1200" cap="none" spc="0" normalizeH="0" baseline="0" noProof="0" smtClean="0">
                <a:ln>
                  <a:noFill/>
                </a:ln>
                <a:solidFill>
                  <a:srgbClr val="7E7E7F">
                    <a:tint val="75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</a:fld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7E7E7F">
                  <a:tint val="75000"/>
                </a:srgbClr>
              </a:solidFill>
              <a:effectLst/>
              <a:uLnTx/>
              <a:uFillTx/>
              <a:latin typeface="GPN_DIN Condensed Regular" panose="020B0504020202020204" pitchFamily="34" charset="0"/>
              <a:ea typeface="GPN_DIN Condensed Regular" panose="020B0504020202020204" pitchFamily="34" charset="0"/>
              <a:cs typeface="+mn-cs"/>
            </a:endParaRPr>
          </a:p>
        </p:txBody>
      </p:sp>
      <p:sp>
        <p:nvSpPr>
          <p:cNvPr id="67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69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68" name="Рисунок 6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модуля и вывод Зали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5684752" cy="1268467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5434214" cy="78508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Freeform: Shape 28"/>
          <p:cNvSpPr/>
          <p:nvPr userDrawn="1"/>
        </p:nvSpPr>
        <p:spPr>
          <a:xfrm>
            <a:off x="6170865" y="1776391"/>
            <a:ext cx="5684752" cy="1268467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/>
          <p:cNvSpPr/>
          <p:nvPr userDrawn="1"/>
        </p:nvSpPr>
        <p:spPr>
          <a:xfrm>
            <a:off x="6170865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6227414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/>
          <p:cNvSpPr>
            <a:spLocks noGrp="1"/>
          </p:cNvSpPr>
          <p:nvPr>
            <p:ph type="body" sz="quarter" idx="24" hasCustomPrompt="1"/>
          </p:nvPr>
        </p:nvSpPr>
        <p:spPr>
          <a:xfrm>
            <a:off x="6227414" y="2137227"/>
            <a:ext cx="5434214" cy="78508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82839" y="1128713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5" name="Freeform: Shape 28"/>
          <p:cNvSpPr/>
          <p:nvPr userDrawn="1"/>
        </p:nvSpPr>
        <p:spPr>
          <a:xfrm>
            <a:off x="338374" y="3840863"/>
            <a:ext cx="5684752" cy="1268467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96"/>
          <p:cNvSpPr/>
          <p:nvPr userDrawn="1"/>
        </p:nvSpPr>
        <p:spPr>
          <a:xfrm>
            <a:off x="338374" y="3192863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7" name="Text Placeholder 58"/>
          <p:cNvSpPr>
            <a:spLocks noGrp="1"/>
          </p:cNvSpPr>
          <p:nvPr>
            <p:ph type="body" sz="quarter" idx="27" hasCustomPrompt="1"/>
          </p:nvPr>
        </p:nvSpPr>
        <p:spPr>
          <a:xfrm>
            <a:off x="394923" y="3910141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8" name="Text Placeholder 78"/>
          <p:cNvSpPr>
            <a:spLocks noGrp="1"/>
          </p:cNvSpPr>
          <p:nvPr>
            <p:ph type="body" sz="quarter" idx="28" hasCustomPrompt="1"/>
          </p:nvPr>
        </p:nvSpPr>
        <p:spPr>
          <a:xfrm>
            <a:off x="394923" y="4201699"/>
            <a:ext cx="5434214" cy="78508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9" name="Freeform: Shape 28"/>
          <p:cNvSpPr/>
          <p:nvPr userDrawn="1"/>
        </p:nvSpPr>
        <p:spPr>
          <a:xfrm>
            <a:off x="6170865" y="3840863"/>
            <a:ext cx="5684752" cy="1268467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96"/>
          <p:cNvSpPr/>
          <p:nvPr userDrawn="1"/>
        </p:nvSpPr>
        <p:spPr>
          <a:xfrm>
            <a:off x="6170865" y="3192863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1" name="Text Placeholder 58"/>
          <p:cNvSpPr>
            <a:spLocks noGrp="1"/>
          </p:cNvSpPr>
          <p:nvPr>
            <p:ph type="body" sz="quarter" idx="29" hasCustomPrompt="1"/>
          </p:nvPr>
        </p:nvSpPr>
        <p:spPr>
          <a:xfrm>
            <a:off x="6227414" y="3910141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2" name="Text Placeholder 78"/>
          <p:cNvSpPr>
            <a:spLocks noGrp="1"/>
          </p:cNvSpPr>
          <p:nvPr>
            <p:ph type="body" sz="quarter" idx="30" hasCustomPrompt="1"/>
          </p:nvPr>
        </p:nvSpPr>
        <p:spPr>
          <a:xfrm>
            <a:off x="6227414" y="4201699"/>
            <a:ext cx="5434214" cy="78508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3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338138" y="3193185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4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6182839" y="3193185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5" name="Freeform: Shape 96"/>
          <p:cNvSpPr/>
          <p:nvPr userDrawn="1"/>
        </p:nvSpPr>
        <p:spPr>
          <a:xfrm>
            <a:off x="339810" y="5248169"/>
            <a:ext cx="11517227" cy="952756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3" hasCustomPrompt="1"/>
          </p:nvPr>
        </p:nvSpPr>
        <p:spPr>
          <a:xfrm>
            <a:off x="334963" y="5248019"/>
            <a:ext cx="11522075" cy="952756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 lang="en-US" sz="1400" kern="12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9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30" name="Рисунок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  <a:solidFill>
            <a:srgbClr val="28BE46"/>
          </a:solidFill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модуля Об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8"/>
          <p:cNvSpPr/>
          <p:nvPr userDrawn="1"/>
        </p:nvSpPr>
        <p:spPr>
          <a:xfrm>
            <a:off x="6166246" y="1776391"/>
            <a:ext cx="569079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/>
          <p:cNvSpPr/>
          <p:nvPr userDrawn="1"/>
        </p:nvSpPr>
        <p:spPr>
          <a:xfrm>
            <a:off x="6166246" y="1128391"/>
            <a:ext cx="569079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2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/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66246" y="1128713"/>
            <a:ext cx="5690791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9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  <a:t>ГАЗПРОМ НЕФТЬ   </a:t>
            </a:r>
            <a:fld id="{D58DDE06-DF15-0A4F-A85A-4EB38848D8EB}" type="slidenum">
              <a:rPr kumimoji="0" lang="ru-RU" sz="900" b="0" i="0" u="none" strike="noStrike" kern="1200" cap="none" spc="0" normalizeH="0" baseline="0" noProof="0" smtClean="0">
                <a:ln>
                  <a:noFill/>
                </a:ln>
                <a:solidFill>
                  <a:srgbClr val="7E7E7F">
                    <a:tint val="75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</a:fld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7E7E7F">
                  <a:tint val="75000"/>
                </a:srgbClr>
              </a:solidFill>
              <a:effectLst/>
              <a:uLnTx/>
              <a:uFillTx/>
              <a:latin typeface="GPN_DIN Condensed Regular" panose="020B0504020202020204" pitchFamily="34" charset="0"/>
              <a:ea typeface="GPN_DIN Condensed Regular" panose="020B0504020202020204" pitchFamily="34" charset="0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sp>
        <p:nvSpPr>
          <p:cNvPr id="3" name="Freeform: Shape 28"/>
          <p:cNvSpPr/>
          <p:nvPr userDrawn="1"/>
        </p:nvSpPr>
        <p:spPr>
          <a:xfrm>
            <a:off x="334963" y="1780915"/>
            <a:ext cx="569079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96"/>
          <p:cNvSpPr/>
          <p:nvPr userDrawn="1"/>
        </p:nvSpPr>
        <p:spPr>
          <a:xfrm>
            <a:off x="334963" y="1132915"/>
            <a:ext cx="569079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6" name="Text Placeholder 58"/>
          <p:cNvSpPr>
            <a:spLocks noGrp="1"/>
          </p:cNvSpPr>
          <p:nvPr>
            <p:ph type="body" sz="quarter" idx="27" hasCustomPrompt="1"/>
          </p:nvPr>
        </p:nvSpPr>
        <p:spPr>
          <a:xfrm>
            <a:off x="391513" y="1850193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" name="Text Placeholder 78"/>
          <p:cNvSpPr>
            <a:spLocks noGrp="1"/>
          </p:cNvSpPr>
          <p:nvPr>
            <p:ph type="body" sz="quarter" idx="28" hasCustomPrompt="1"/>
          </p:nvPr>
        </p:nvSpPr>
        <p:spPr>
          <a:xfrm>
            <a:off x="391513" y="2141751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346939" y="1133237"/>
            <a:ext cx="5675404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768850" y="1975004"/>
            <a:ext cx="7137400" cy="2685754"/>
          </a:xfrm>
        </p:spPr>
        <p:txBody>
          <a:bodyPr tIns="0" anchor="ctr">
            <a:noAutofit/>
          </a:bodyPr>
          <a:lstStyle>
            <a:lvl1pPr>
              <a:lnSpc>
                <a:spcPct val="80000"/>
              </a:lnSpc>
              <a:defRPr kumimoji="0" lang="ru-RU" sz="3600" b="1" i="0" u="none" strike="noStrike" kern="120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  <a:endParaRPr lang="ru-RU" dirty="0"/>
          </a:p>
        </p:txBody>
      </p:sp>
      <p:sp>
        <p:nvSpPr>
          <p:cNvPr id="4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768454" y="6075458"/>
            <a:ext cx="3459560" cy="252064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1200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  <a:endParaRPr lang="ru-RU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68454" y="5455632"/>
            <a:ext cx="3657600" cy="3028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1200" b="1" i="0" cap="none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MAIL@TPU.RU</a:t>
            </a:r>
            <a:endParaRPr lang="ru-RU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8454" y="5184113"/>
            <a:ext cx="3657600" cy="318553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1200" b="1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  <a:endParaRPr lang="ru-RU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68454" y="4722841"/>
            <a:ext cx="5079999" cy="224904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1200" b="0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  <a:endParaRPr lang="ru-RU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3" hasCustomPrompt="1"/>
          </p:nvPr>
        </p:nvSpPr>
        <p:spPr>
          <a:xfrm>
            <a:off x="4768454" y="6327521"/>
            <a:ext cx="3459956" cy="241896"/>
          </a:xfrm>
        </p:spPr>
        <p:txBody>
          <a:bodyPr/>
          <a:lstStyle>
            <a:lvl1pPr marL="0" indent="0">
              <a:buNone/>
              <a:defRPr lang="ru-RU" sz="1200" b="0" i="0" kern="1200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  <a:endParaRPr lang="ru-RU" dirty="0"/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5" hasCustomPrompt="1"/>
          </p:nvPr>
        </p:nvSpPr>
        <p:spPr>
          <a:xfrm>
            <a:off x="531135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2140" y="1461795"/>
            <a:ext cx="1995321" cy="513209"/>
          </a:xfrm>
          <a:prstGeom prst="rect">
            <a:avLst/>
          </a:prstGeom>
        </p:spPr>
      </p:pic>
      <p:grpSp>
        <p:nvGrpSpPr>
          <p:cNvPr id="16" name="Группа 15"/>
          <p:cNvGrpSpPr/>
          <p:nvPr userDrawn="1"/>
        </p:nvGrpSpPr>
        <p:grpSpPr>
          <a:xfrm>
            <a:off x="0" y="-1"/>
            <a:ext cx="4203701" cy="6863072"/>
            <a:chOff x="0" y="-1"/>
            <a:chExt cx="4203701" cy="6863072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65521" b="15899"/>
            <a:stretch>
              <a:fillRect/>
            </a:stretch>
          </p:blipFill>
          <p:spPr>
            <a:xfrm>
              <a:off x="0" y="-1"/>
              <a:ext cx="4203700" cy="6858001"/>
            </a:xfrm>
            <a:prstGeom prst="rect">
              <a:avLst/>
            </a:prstGeom>
          </p:spPr>
        </p:pic>
        <p:sp>
          <p:nvSpPr>
            <p:cNvPr id="18" name="Прямоугольник 17"/>
            <p:cNvSpPr/>
            <p:nvPr userDrawn="1"/>
          </p:nvSpPr>
          <p:spPr>
            <a:xfrm>
              <a:off x="1" y="0"/>
              <a:ext cx="4203700" cy="6863071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1" name="Рисунок 11"/>
          <p:cNvSpPr>
            <a:spLocks noGrp="1"/>
          </p:cNvSpPr>
          <p:nvPr>
            <p:ph type="pic" sz="quarter" idx="16"/>
          </p:nvPr>
        </p:nvSpPr>
        <p:spPr>
          <a:xfrm>
            <a:off x="1" y="1461796"/>
            <a:ext cx="4534524" cy="3885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модуля Об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6"/>
            <a:ext cx="3576606" cy="4059025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391"/>
            <a:ext cx="3741557" cy="648022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6" name="Freeform: Shape 28"/>
          <p:cNvSpPr/>
          <p:nvPr userDrawn="1"/>
        </p:nvSpPr>
        <p:spPr>
          <a:xfrm>
            <a:off x="4222687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/>
          <p:cNvSpPr/>
          <p:nvPr userDrawn="1"/>
        </p:nvSpPr>
        <p:spPr>
          <a:xfrm>
            <a:off x="4222687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21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36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36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4222451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9" name="Freeform: Shape 28"/>
          <p:cNvSpPr/>
          <p:nvPr userDrawn="1"/>
        </p:nvSpPr>
        <p:spPr>
          <a:xfrm>
            <a:off x="8113478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96"/>
          <p:cNvSpPr/>
          <p:nvPr userDrawn="1"/>
        </p:nvSpPr>
        <p:spPr>
          <a:xfrm>
            <a:off x="8113478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31" name="Text Placeholder 58"/>
          <p:cNvSpPr>
            <a:spLocks noGrp="1"/>
          </p:cNvSpPr>
          <p:nvPr>
            <p:ph type="body" sz="quarter" idx="29" hasCustomPrompt="1"/>
          </p:nvPr>
        </p:nvSpPr>
        <p:spPr>
          <a:xfrm>
            <a:off x="8170027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Text Placeholder 78"/>
          <p:cNvSpPr>
            <a:spLocks noGrp="1"/>
          </p:cNvSpPr>
          <p:nvPr>
            <p:ph type="body" sz="quarter" idx="30" hasCustomPrompt="1"/>
          </p:nvPr>
        </p:nvSpPr>
        <p:spPr>
          <a:xfrm>
            <a:off x="8170027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8113242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4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  <a:t>ГАЗПРОМ НЕФТЬ   </a:t>
            </a:r>
            <a:fld id="{D58DDE06-DF15-0A4F-A85A-4EB38848D8EB}" type="slidenum">
              <a:rPr kumimoji="0" lang="ru-RU" sz="900" b="0" i="0" u="none" strike="noStrike" kern="1200" cap="none" spc="0" normalizeH="0" baseline="0" noProof="0" smtClean="0">
                <a:ln>
                  <a:noFill/>
                </a:ln>
                <a:solidFill>
                  <a:srgbClr val="7E7E7F">
                    <a:tint val="75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</a:fld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7E7E7F">
                  <a:tint val="75000"/>
                </a:srgbClr>
              </a:solidFill>
              <a:effectLst/>
              <a:uLnTx/>
              <a:uFillTx/>
              <a:latin typeface="GPN_DIN Condensed Regular" panose="020B0504020202020204" pitchFamily="34" charset="0"/>
              <a:ea typeface="GPN_DIN Condensed Regular" panose="020B0504020202020204" pitchFamily="34" charset="0"/>
              <a:cs typeface="+mn-cs"/>
            </a:endParaRP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модуля Об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8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  <a:t>ГАЗПРОМ НЕФТЬ   </a:t>
            </a:r>
            <a:fld id="{D58DDE06-DF15-0A4F-A85A-4EB38848D8EB}" type="slidenum">
              <a:rPr kumimoji="0" lang="ru-RU" sz="900" b="0" i="0" u="none" strike="noStrike" kern="1200" cap="none" spc="0" normalizeH="0" baseline="0" noProof="0" smtClean="0">
                <a:ln>
                  <a:noFill/>
                </a:ln>
                <a:solidFill>
                  <a:srgbClr val="7E7E7F">
                    <a:tint val="75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</a:fld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7E7E7F">
                  <a:tint val="75000"/>
                </a:srgbClr>
              </a:solidFill>
              <a:effectLst/>
              <a:uLnTx/>
              <a:uFillTx/>
              <a:latin typeface="GPN_DIN Condensed Regular" panose="020B0504020202020204" pitchFamily="34" charset="0"/>
              <a:ea typeface="GPN_DIN Condensed Regular" panose="020B0504020202020204" pitchFamily="34" charset="0"/>
              <a:cs typeface="+mn-c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3" name="Freeform: Shape 28"/>
          <p:cNvSpPr/>
          <p:nvPr userDrawn="1"/>
        </p:nvSpPr>
        <p:spPr>
          <a:xfrm>
            <a:off x="3255662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/>
          <p:cNvSpPr/>
          <p:nvPr userDrawn="1"/>
        </p:nvSpPr>
        <p:spPr>
          <a:xfrm>
            <a:off x="3255662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25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3312211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/>
          <p:cNvSpPr>
            <a:spLocks noGrp="1"/>
          </p:cNvSpPr>
          <p:nvPr>
            <p:ph type="body" sz="quarter" idx="27" hasCustomPrompt="1"/>
          </p:nvPr>
        </p:nvSpPr>
        <p:spPr>
          <a:xfrm>
            <a:off x="3312211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3255427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5" name="Freeform: Shape 28"/>
          <p:cNvSpPr/>
          <p:nvPr userDrawn="1"/>
        </p:nvSpPr>
        <p:spPr>
          <a:xfrm>
            <a:off x="6175294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96"/>
          <p:cNvSpPr/>
          <p:nvPr userDrawn="1"/>
        </p:nvSpPr>
        <p:spPr>
          <a:xfrm>
            <a:off x="6175294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29" hasCustomPrompt="1"/>
          </p:nvPr>
        </p:nvSpPr>
        <p:spPr>
          <a:xfrm>
            <a:off x="6231843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/>
          <p:cNvSpPr>
            <a:spLocks noGrp="1"/>
          </p:cNvSpPr>
          <p:nvPr>
            <p:ph type="body" sz="quarter" idx="30" hasCustomPrompt="1"/>
          </p:nvPr>
        </p:nvSpPr>
        <p:spPr>
          <a:xfrm>
            <a:off x="6231843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6175059" y="1128713"/>
            <a:ext cx="2769992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0" name="Freeform: Shape 28"/>
          <p:cNvSpPr/>
          <p:nvPr userDrawn="1"/>
        </p:nvSpPr>
        <p:spPr>
          <a:xfrm>
            <a:off x="9083675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96"/>
          <p:cNvSpPr/>
          <p:nvPr userDrawn="1"/>
        </p:nvSpPr>
        <p:spPr>
          <a:xfrm>
            <a:off x="9083675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32" hasCustomPrompt="1"/>
          </p:nvPr>
        </p:nvSpPr>
        <p:spPr>
          <a:xfrm>
            <a:off x="9140224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3" name="Text Placeholder 78"/>
          <p:cNvSpPr>
            <a:spLocks noGrp="1"/>
          </p:cNvSpPr>
          <p:nvPr>
            <p:ph type="body" sz="quarter" idx="33" hasCustomPrompt="1"/>
          </p:nvPr>
        </p:nvSpPr>
        <p:spPr>
          <a:xfrm>
            <a:off x="9140224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9083440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широких модуля Об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Freeform: Shape 28"/>
          <p:cNvSpPr/>
          <p:nvPr userDrawn="1"/>
        </p:nvSpPr>
        <p:spPr>
          <a:xfrm>
            <a:off x="6170865" y="1776391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/>
          <p:cNvSpPr/>
          <p:nvPr userDrawn="1"/>
        </p:nvSpPr>
        <p:spPr>
          <a:xfrm>
            <a:off x="6170865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2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6227414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/>
          <p:cNvSpPr>
            <a:spLocks noGrp="1"/>
          </p:cNvSpPr>
          <p:nvPr>
            <p:ph type="body" sz="quarter" idx="24" hasCustomPrompt="1"/>
          </p:nvPr>
        </p:nvSpPr>
        <p:spPr>
          <a:xfrm>
            <a:off x="6227414" y="2137228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82839" y="1128713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6" name="Freeform: Shape 28"/>
          <p:cNvSpPr/>
          <p:nvPr userDrawn="1"/>
        </p:nvSpPr>
        <p:spPr>
          <a:xfrm>
            <a:off x="334963" y="4155010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/>
          <p:cNvSpPr/>
          <p:nvPr userDrawn="1"/>
        </p:nvSpPr>
        <p:spPr>
          <a:xfrm>
            <a:off x="334963" y="3507010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21" name="Text Placeholder 58"/>
          <p:cNvSpPr>
            <a:spLocks noGrp="1"/>
          </p:cNvSpPr>
          <p:nvPr>
            <p:ph type="body" sz="quarter" idx="27" hasCustomPrompt="1"/>
          </p:nvPr>
        </p:nvSpPr>
        <p:spPr>
          <a:xfrm>
            <a:off x="391512" y="4224288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/>
          <p:cNvSpPr>
            <a:spLocks noGrp="1"/>
          </p:cNvSpPr>
          <p:nvPr>
            <p:ph type="body" sz="quarter" idx="28" hasCustomPrompt="1"/>
          </p:nvPr>
        </p:nvSpPr>
        <p:spPr>
          <a:xfrm>
            <a:off x="391512" y="4515847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Freeform: Shape 28"/>
          <p:cNvSpPr/>
          <p:nvPr userDrawn="1"/>
        </p:nvSpPr>
        <p:spPr>
          <a:xfrm>
            <a:off x="6167454" y="4155010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96"/>
          <p:cNvSpPr/>
          <p:nvPr userDrawn="1"/>
        </p:nvSpPr>
        <p:spPr>
          <a:xfrm>
            <a:off x="6167454" y="3507010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30" name="Text Placeholder 58"/>
          <p:cNvSpPr>
            <a:spLocks noGrp="1"/>
          </p:cNvSpPr>
          <p:nvPr>
            <p:ph type="body" sz="quarter" idx="29" hasCustomPrompt="1"/>
          </p:nvPr>
        </p:nvSpPr>
        <p:spPr>
          <a:xfrm>
            <a:off x="6224003" y="4224288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1" name="Text Placeholder 78"/>
          <p:cNvSpPr>
            <a:spLocks noGrp="1"/>
          </p:cNvSpPr>
          <p:nvPr>
            <p:ph type="body" sz="quarter" idx="30" hasCustomPrompt="1"/>
          </p:nvPr>
        </p:nvSpPr>
        <p:spPr>
          <a:xfrm>
            <a:off x="6224003" y="4515847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334727" y="3507332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6179428" y="3507332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5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  <a:t>ГАЗПРОМ НЕФТЬ   </a:t>
            </a:r>
            <a:fld id="{D58DDE06-DF15-0A4F-A85A-4EB38848D8EB}" type="slidenum">
              <a:rPr kumimoji="0" lang="ru-RU" sz="900" b="0" i="0" u="none" strike="noStrike" kern="1200" cap="none" spc="0" normalizeH="0" baseline="0" noProof="0" smtClean="0">
                <a:ln>
                  <a:noFill/>
                </a:ln>
                <a:solidFill>
                  <a:srgbClr val="7E7E7F">
                    <a:tint val="75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</a:fld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7E7E7F">
                  <a:tint val="75000"/>
                </a:srgbClr>
              </a:solidFill>
              <a:effectLst/>
              <a:uLnTx/>
              <a:uFillTx/>
              <a:latin typeface="GPN_DIN Condensed Regular" panose="020B0504020202020204" pitchFamily="34" charset="0"/>
              <a:ea typeface="GPN_DIN Condensed Regular" panose="020B0504020202020204" pitchFamily="34" charset="0"/>
              <a:cs typeface="+mn-cs"/>
            </a:endParaRPr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36" name="Рисунок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модулей Об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6" name="Freeform: Shape 28"/>
          <p:cNvSpPr/>
          <p:nvPr userDrawn="1"/>
        </p:nvSpPr>
        <p:spPr>
          <a:xfrm>
            <a:off x="334963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/>
          <p:cNvSpPr/>
          <p:nvPr userDrawn="1"/>
        </p:nvSpPr>
        <p:spPr>
          <a:xfrm>
            <a:off x="334963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21" name="Text Placeholder 58"/>
          <p:cNvSpPr>
            <a:spLocks noGrp="1"/>
          </p:cNvSpPr>
          <p:nvPr>
            <p:ph type="body" sz="quarter" idx="27" hasCustomPrompt="1"/>
          </p:nvPr>
        </p:nvSpPr>
        <p:spPr>
          <a:xfrm>
            <a:off x="391512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/>
          <p:cNvSpPr>
            <a:spLocks noGrp="1"/>
          </p:cNvSpPr>
          <p:nvPr>
            <p:ph type="body" sz="quarter" idx="28" hasCustomPrompt="1"/>
          </p:nvPr>
        </p:nvSpPr>
        <p:spPr>
          <a:xfrm>
            <a:off x="391512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334728" y="3507332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5" name="Freeform: Shape 28"/>
          <p:cNvSpPr/>
          <p:nvPr userDrawn="1"/>
        </p:nvSpPr>
        <p:spPr>
          <a:xfrm>
            <a:off x="3251200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96"/>
          <p:cNvSpPr/>
          <p:nvPr userDrawn="1"/>
        </p:nvSpPr>
        <p:spPr>
          <a:xfrm>
            <a:off x="3251200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32" hasCustomPrompt="1"/>
          </p:nvPr>
        </p:nvSpPr>
        <p:spPr>
          <a:xfrm>
            <a:off x="3307749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/>
          <p:cNvSpPr>
            <a:spLocks noGrp="1"/>
          </p:cNvSpPr>
          <p:nvPr>
            <p:ph type="body" sz="quarter" idx="33" hasCustomPrompt="1"/>
          </p:nvPr>
        </p:nvSpPr>
        <p:spPr>
          <a:xfrm>
            <a:off x="3307749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3250965" y="1128713"/>
            <a:ext cx="2769992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0" name="Freeform: Shape 28"/>
          <p:cNvSpPr/>
          <p:nvPr userDrawn="1"/>
        </p:nvSpPr>
        <p:spPr>
          <a:xfrm>
            <a:off x="3247789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96"/>
          <p:cNvSpPr/>
          <p:nvPr userDrawn="1"/>
        </p:nvSpPr>
        <p:spPr>
          <a:xfrm>
            <a:off x="3247789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35" hasCustomPrompt="1"/>
          </p:nvPr>
        </p:nvSpPr>
        <p:spPr>
          <a:xfrm>
            <a:off x="3304338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3" name="Text Placeholder 78"/>
          <p:cNvSpPr>
            <a:spLocks noGrp="1"/>
          </p:cNvSpPr>
          <p:nvPr>
            <p:ph type="body" sz="quarter" idx="36" hasCustomPrompt="1"/>
          </p:nvPr>
        </p:nvSpPr>
        <p:spPr>
          <a:xfrm>
            <a:off x="3304338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3247554" y="3507332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5" name="Freeform: Shape 28"/>
          <p:cNvSpPr/>
          <p:nvPr userDrawn="1"/>
        </p:nvSpPr>
        <p:spPr>
          <a:xfrm>
            <a:off x="6174497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96"/>
          <p:cNvSpPr/>
          <p:nvPr userDrawn="1"/>
        </p:nvSpPr>
        <p:spPr>
          <a:xfrm>
            <a:off x="6174497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47" name="Text Placeholder 58"/>
          <p:cNvSpPr>
            <a:spLocks noGrp="1"/>
          </p:cNvSpPr>
          <p:nvPr>
            <p:ph type="body" sz="quarter" idx="38" hasCustomPrompt="1"/>
          </p:nvPr>
        </p:nvSpPr>
        <p:spPr>
          <a:xfrm>
            <a:off x="6231046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8" name="Text Placeholder 78"/>
          <p:cNvSpPr>
            <a:spLocks noGrp="1"/>
          </p:cNvSpPr>
          <p:nvPr>
            <p:ph type="body" sz="quarter" idx="39" hasCustomPrompt="1"/>
          </p:nvPr>
        </p:nvSpPr>
        <p:spPr>
          <a:xfrm>
            <a:off x="6231046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40" hasCustomPrompt="1"/>
          </p:nvPr>
        </p:nvSpPr>
        <p:spPr>
          <a:xfrm>
            <a:off x="6174262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0" name="Freeform: Shape 28"/>
          <p:cNvSpPr/>
          <p:nvPr userDrawn="1"/>
        </p:nvSpPr>
        <p:spPr>
          <a:xfrm>
            <a:off x="6171086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96"/>
          <p:cNvSpPr/>
          <p:nvPr userDrawn="1"/>
        </p:nvSpPr>
        <p:spPr>
          <a:xfrm>
            <a:off x="6171086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52" name="Text Placeholder 58"/>
          <p:cNvSpPr>
            <a:spLocks noGrp="1"/>
          </p:cNvSpPr>
          <p:nvPr>
            <p:ph type="body" sz="quarter" idx="41" hasCustomPrompt="1"/>
          </p:nvPr>
        </p:nvSpPr>
        <p:spPr>
          <a:xfrm>
            <a:off x="6227635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3" name="Text Placeholder 78"/>
          <p:cNvSpPr>
            <a:spLocks noGrp="1"/>
          </p:cNvSpPr>
          <p:nvPr>
            <p:ph type="body" sz="quarter" idx="42" hasCustomPrompt="1"/>
          </p:nvPr>
        </p:nvSpPr>
        <p:spPr>
          <a:xfrm>
            <a:off x="6227635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4" name="Текст 4"/>
          <p:cNvSpPr>
            <a:spLocks noGrp="1"/>
          </p:cNvSpPr>
          <p:nvPr>
            <p:ph type="body" sz="quarter" idx="43" hasCustomPrompt="1"/>
          </p:nvPr>
        </p:nvSpPr>
        <p:spPr>
          <a:xfrm>
            <a:off x="6170851" y="3507332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5" name="Freeform: Shape 28"/>
          <p:cNvSpPr/>
          <p:nvPr userDrawn="1"/>
        </p:nvSpPr>
        <p:spPr>
          <a:xfrm>
            <a:off x="9083869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96"/>
          <p:cNvSpPr/>
          <p:nvPr userDrawn="1"/>
        </p:nvSpPr>
        <p:spPr>
          <a:xfrm>
            <a:off x="9083869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solidFill>
              <a:srgbClr val="004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57" name="Text Placeholder 58"/>
          <p:cNvSpPr>
            <a:spLocks noGrp="1"/>
          </p:cNvSpPr>
          <p:nvPr>
            <p:ph type="body" sz="quarter" idx="44" hasCustomPrompt="1"/>
          </p:nvPr>
        </p:nvSpPr>
        <p:spPr>
          <a:xfrm>
            <a:off x="9140418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8" name="Text Placeholder 78"/>
          <p:cNvSpPr>
            <a:spLocks noGrp="1"/>
          </p:cNvSpPr>
          <p:nvPr>
            <p:ph type="body" sz="quarter" idx="45" hasCustomPrompt="1"/>
          </p:nvPr>
        </p:nvSpPr>
        <p:spPr>
          <a:xfrm>
            <a:off x="9140418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60" name="Текст 4"/>
          <p:cNvSpPr>
            <a:spLocks noGrp="1"/>
          </p:cNvSpPr>
          <p:nvPr>
            <p:ph type="body" sz="quarter" idx="46" hasCustomPrompt="1"/>
          </p:nvPr>
        </p:nvSpPr>
        <p:spPr>
          <a:xfrm>
            <a:off x="9083634" y="1128713"/>
            <a:ext cx="2769992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61" name="Freeform: Shape 28"/>
          <p:cNvSpPr/>
          <p:nvPr userDrawn="1"/>
        </p:nvSpPr>
        <p:spPr>
          <a:xfrm>
            <a:off x="9080458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: Shape 96"/>
          <p:cNvSpPr/>
          <p:nvPr userDrawn="1"/>
        </p:nvSpPr>
        <p:spPr>
          <a:xfrm>
            <a:off x="9080458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PN_DIN Condensed Bold" panose="020B0706020202020204" pitchFamily="34" charset="0"/>
              <a:ea typeface="GPN_DIN Condensed Bold" panose="020B0706020202020204" pitchFamily="34" charset="0"/>
              <a:cs typeface="+mn-cs"/>
            </a:endParaRPr>
          </a:p>
        </p:txBody>
      </p:sp>
      <p:sp>
        <p:nvSpPr>
          <p:cNvPr id="63" name="Text Placeholder 58"/>
          <p:cNvSpPr>
            <a:spLocks noGrp="1"/>
          </p:cNvSpPr>
          <p:nvPr>
            <p:ph type="body" sz="quarter" idx="47" hasCustomPrompt="1"/>
          </p:nvPr>
        </p:nvSpPr>
        <p:spPr>
          <a:xfrm>
            <a:off x="9137007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64" name="Text Placeholder 78"/>
          <p:cNvSpPr>
            <a:spLocks noGrp="1"/>
          </p:cNvSpPr>
          <p:nvPr>
            <p:ph type="body" sz="quarter" idx="48" hasCustomPrompt="1"/>
          </p:nvPr>
        </p:nvSpPr>
        <p:spPr>
          <a:xfrm>
            <a:off x="9137007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65" name="Текст 4"/>
          <p:cNvSpPr>
            <a:spLocks noGrp="1"/>
          </p:cNvSpPr>
          <p:nvPr>
            <p:ph type="body" sz="quarter" idx="49" hasCustomPrompt="1"/>
          </p:nvPr>
        </p:nvSpPr>
        <p:spPr>
          <a:xfrm>
            <a:off x="9080223" y="3507332"/>
            <a:ext cx="2769992" cy="647700"/>
          </a:xfrm>
          <a:prstGeom prst="rect">
            <a:avLst/>
          </a:prstGeom>
          <a:solidFill>
            <a:srgbClr val="28BE46"/>
          </a:solidFill>
          <a:ln>
            <a:solidFill>
              <a:srgbClr val="004596"/>
            </a:solidFill>
          </a:ln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66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  <a:t>ГАЗПРОМ НЕФТЬ   </a:t>
            </a:r>
            <a:fld id="{D58DDE06-DF15-0A4F-A85A-4EB38848D8EB}" type="slidenum">
              <a:rPr kumimoji="0" lang="ru-RU" sz="900" b="0" i="0" u="none" strike="noStrike" kern="1200" cap="none" spc="0" normalizeH="0" baseline="0" noProof="0" smtClean="0">
                <a:ln>
                  <a:noFill/>
                </a:ln>
                <a:solidFill>
                  <a:srgbClr val="7E7E7F">
                    <a:tint val="75000"/>
                  </a:srgbClr>
                </a:solidFill>
                <a:effectLst/>
                <a:uLnTx/>
                <a:uFillTx/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rPr>
            </a:fld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7E7E7F">
                  <a:tint val="75000"/>
                </a:srgbClr>
              </a:solidFill>
              <a:effectLst/>
              <a:uLnTx/>
              <a:uFillTx/>
              <a:latin typeface="GPN_DIN Condensed Regular" panose="020B0504020202020204" pitchFamily="34" charset="0"/>
              <a:ea typeface="GPN_DIN Condensed Regular" panose="020B0504020202020204" pitchFamily="34" charset="0"/>
              <a:cs typeface="+mn-cs"/>
            </a:endParaRPr>
          </a:p>
        </p:txBody>
      </p:sp>
      <p:sp>
        <p:nvSpPr>
          <p:cNvPr id="67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69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68" name="Рисунок 6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  <a:solidFill>
            <a:srgbClr val="28BE46"/>
          </a:solidFill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дуль и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1776391"/>
            <a:ext cx="5684752" cy="395765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26"/>
          </p:nvPr>
        </p:nvSpPr>
        <p:spPr>
          <a:xfrm>
            <a:off x="6167536" y="1128391"/>
            <a:ext cx="5629026" cy="45902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дуль и 2 вертикальных контен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28"/>
          <p:cNvSpPr/>
          <p:nvPr userDrawn="1"/>
        </p:nvSpPr>
        <p:spPr>
          <a:xfrm>
            <a:off x="338374" y="1776391"/>
            <a:ext cx="3741501" cy="395765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96"/>
          <p:cNvSpPr/>
          <p:nvPr userDrawn="1"/>
        </p:nvSpPr>
        <p:spPr>
          <a:xfrm>
            <a:off x="33837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4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5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3576606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3736502" cy="647678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8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19" name="Объект 3"/>
          <p:cNvSpPr>
            <a:spLocks noGrp="1"/>
          </p:cNvSpPr>
          <p:nvPr>
            <p:ph sz="quarter" idx="27"/>
          </p:nvPr>
        </p:nvSpPr>
        <p:spPr>
          <a:xfrm>
            <a:off x="4229573" y="1128391"/>
            <a:ext cx="3736266" cy="45902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2" name="Объект 3"/>
          <p:cNvSpPr>
            <a:spLocks noGrp="1"/>
          </p:cNvSpPr>
          <p:nvPr>
            <p:ph sz="quarter" idx="28"/>
          </p:nvPr>
        </p:nvSpPr>
        <p:spPr>
          <a:xfrm>
            <a:off x="8118154" y="1128391"/>
            <a:ext cx="3736266" cy="45902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дуль и 2 горизонтальных контен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28"/>
          <p:cNvSpPr/>
          <p:nvPr userDrawn="1"/>
        </p:nvSpPr>
        <p:spPr>
          <a:xfrm>
            <a:off x="338374" y="1776391"/>
            <a:ext cx="4713051" cy="395765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96"/>
          <p:cNvSpPr/>
          <p:nvPr userDrawn="1"/>
        </p:nvSpPr>
        <p:spPr>
          <a:xfrm>
            <a:off x="338374" y="1128391"/>
            <a:ext cx="47130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4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4505338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5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4505338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4706754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8" name="Объект 3"/>
          <p:cNvSpPr>
            <a:spLocks noGrp="1"/>
          </p:cNvSpPr>
          <p:nvPr>
            <p:ph sz="quarter" idx="27"/>
          </p:nvPr>
        </p:nvSpPr>
        <p:spPr>
          <a:xfrm>
            <a:off x="5195888" y="1133852"/>
            <a:ext cx="6661150" cy="222371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6" name="Объект 3"/>
          <p:cNvSpPr>
            <a:spLocks noGrp="1"/>
          </p:cNvSpPr>
          <p:nvPr>
            <p:ph sz="quarter" idx="28"/>
          </p:nvPr>
        </p:nvSpPr>
        <p:spPr>
          <a:xfrm>
            <a:off x="5195888" y="3500437"/>
            <a:ext cx="6661150" cy="223361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9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28"/>
          <p:cNvSpPr/>
          <p:nvPr userDrawn="1"/>
        </p:nvSpPr>
        <p:spPr>
          <a:xfrm>
            <a:off x="338374" y="1776391"/>
            <a:ext cx="5684752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/>
          <p:cNvSpPr/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Freeform: Shape 28"/>
          <p:cNvSpPr/>
          <p:nvPr userDrawn="1"/>
        </p:nvSpPr>
        <p:spPr>
          <a:xfrm>
            <a:off x="6166247" y="1776391"/>
            <a:ext cx="5684752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96"/>
          <p:cNvSpPr/>
          <p:nvPr userDrawn="1"/>
        </p:nvSpPr>
        <p:spPr>
          <a:xfrm>
            <a:off x="6166247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0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1" name="Text Placeholder 78"/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8221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8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br>
              <a:rPr lang="ru-RU" dirty="0"/>
            </a:br>
            <a:r>
              <a:rPr lang="ru-RU" dirty="0"/>
              <a:t>в 2 строки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2100426"/>
            <a:ext cx="5684752" cy="410034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452426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2169704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461261"/>
            <a:ext cx="5434214" cy="360049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Freeform: Shape 28"/>
          <p:cNvSpPr/>
          <p:nvPr userDrawn="1"/>
        </p:nvSpPr>
        <p:spPr>
          <a:xfrm>
            <a:off x="6166247" y="2100426"/>
            <a:ext cx="5684752" cy="410034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/>
          <p:cNvSpPr/>
          <p:nvPr userDrawn="1"/>
        </p:nvSpPr>
        <p:spPr>
          <a:xfrm>
            <a:off x="6166247" y="1452426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2169704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/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461261"/>
            <a:ext cx="5434214" cy="360049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8221" y="1452748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459905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6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1151812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</a:t>
            </a:r>
            <a:br>
              <a:rPr lang="ru-RU" dirty="0"/>
            </a:br>
            <a:r>
              <a:rPr lang="ru-RU" dirty="0"/>
              <a:t>в 3 строки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дескрип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28"/>
          <p:cNvSpPr/>
          <p:nvPr userDrawn="1"/>
        </p:nvSpPr>
        <p:spPr>
          <a:xfrm>
            <a:off x="338374" y="1776391"/>
            <a:ext cx="5684752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/>
          <p:cNvSpPr/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Freeform: Shape 28"/>
          <p:cNvSpPr/>
          <p:nvPr userDrawn="1"/>
        </p:nvSpPr>
        <p:spPr>
          <a:xfrm>
            <a:off x="6166247" y="1776391"/>
            <a:ext cx="5684752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96"/>
          <p:cNvSpPr/>
          <p:nvPr userDrawn="1"/>
        </p:nvSpPr>
        <p:spPr>
          <a:xfrm>
            <a:off x="6166247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0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1" name="Text Placeholder 78"/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8221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40854" y="726981"/>
            <a:ext cx="859994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ru-RU" sz="2000" b="0" i="0" dirty="0" smtClean="0">
                <a:solidFill>
                  <a:srgbClr val="7E7E7E"/>
                </a:solidFill>
                <a:latin typeface="+mj-lt"/>
                <a:ea typeface="GPN_DIN Condensed Regular" panose="020B0506020202020204" pitchFamily="34" charset="-52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ru-RU" dirty="0"/>
              <a:t>ДЕСКРИПТОР СЛАЙДА</a:t>
            </a:r>
            <a:endParaRPr lang="ru-RU" dirty="0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8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371468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8375" y="1531998"/>
            <a:ext cx="7137400" cy="3085289"/>
          </a:xfrm>
        </p:spPr>
        <p:txBody>
          <a:bodyPr tIns="0" anchor="ctr">
            <a:noAutofit/>
          </a:bodyPr>
          <a:lstStyle>
            <a:lvl1pPr>
              <a:lnSpc>
                <a:spcPct val="80000"/>
              </a:lnSpc>
              <a:defRPr kumimoji="0" lang="ru-RU" sz="3600" b="1" i="0" u="none" strike="noStrike" kern="120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  <a:endParaRPr lang="ru-RU" dirty="0"/>
          </a:p>
        </p:txBody>
      </p:sp>
      <p:sp>
        <p:nvSpPr>
          <p:cNvPr id="4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67979" y="5969905"/>
            <a:ext cx="3459560" cy="252064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1200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  <a:endParaRPr lang="ru-RU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67979" y="5350079"/>
            <a:ext cx="3657600" cy="3028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1200" b="1" i="0" cap="none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MAIL@TPU.RU</a:t>
            </a:r>
            <a:endParaRPr lang="ru-RU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67979" y="5078560"/>
            <a:ext cx="3657600" cy="318553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1200" b="1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  <a:endParaRPr lang="ru-RU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7979" y="4617288"/>
            <a:ext cx="5079999" cy="224904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1200" b="0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  <a:endParaRPr lang="ru-RU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3" hasCustomPrompt="1"/>
          </p:nvPr>
        </p:nvSpPr>
        <p:spPr>
          <a:xfrm>
            <a:off x="967979" y="6221968"/>
            <a:ext cx="3459956" cy="241896"/>
          </a:xfrm>
        </p:spPr>
        <p:txBody>
          <a:bodyPr/>
          <a:lstStyle>
            <a:lvl1pPr marL="0" indent="0">
              <a:buNone/>
              <a:defRPr lang="ru-RU" sz="1200" b="0" i="0" kern="1200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  <a:endParaRPr lang="ru-RU" dirty="0"/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5" hasCustomPrompt="1"/>
          </p:nvPr>
        </p:nvSpPr>
        <p:spPr>
          <a:xfrm>
            <a:off x="1510880" y="6254889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665" y="1018790"/>
            <a:ext cx="1995321" cy="513209"/>
          </a:xfrm>
          <a:prstGeom prst="rect">
            <a:avLst/>
          </a:prstGeom>
        </p:spPr>
      </p:pic>
      <p:sp>
        <p:nvSpPr>
          <p:cNvPr id="15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5855367" y="-5400"/>
            <a:ext cx="6336633" cy="6868800"/>
          </a:xfrm>
          <a:custGeom>
            <a:avLst/>
            <a:gdLst>
              <a:gd name="connsiteX0" fmla="*/ 0 w 6336633"/>
              <a:gd name="connsiteY0" fmla="*/ 0 h 6857999"/>
              <a:gd name="connsiteX1" fmla="*/ 6336633 w 6336633"/>
              <a:gd name="connsiteY1" fmla="*/ 0 h 6857999"/>
              <a:gd name="connsiteX2" fmla="*/ 6336633 w 6336633"/>
              <a:gd name="connsiteY2" fmla="*/ 6857999 h 6857999"/>
              <a:gd name="connsiteX3" fmla="*/ 0 w 6336633"/>
              <a:gd name="connsiteY3" fmla="*/ 6857999 h 6857999"/>
              <a:gd name="connsiteX4" fmla="*/ 0 w 6336633"/>
              <a:gd name="connsiteY4" fmla="*/ 0 h 6857999"/>
              <a:gd name="connsiteX0-1" fmla="*/ 1466850 w 6336633"/>
              <a:gd name="connsiteY0-2" fmla="*/ 9525 h 6857999"/>
              <a:gd name="connsiteX1-3" fmla="*/ 6336633 w 6336633"/>
              <a:gd name="connsiteY1-4" fmla="*/ 0 h 6857999"/>
              <a:gd name="connsiteX2-5" fmla="*/ 6336633 w 6336633"/>
              <a:gd name="connsiteY2-6" fmla="*/ 6857999 h 6857999"/>
              <a:gd name="connsiteX3-7" fmla="*/ 0 w 6336633"/>
              <a:gd name="connsiteY3-8" fmla="*/ 6857999 h 6857999"/>
              <a:gd name="connsiteX4-9" fmla="*/ 1466850 w 6336633"/>
              <a:gd name="connsiteY4-10" fmla="*/ 9525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36633" h="6857999">
                <a:moveTo>
                  <a:pt x="1466850" y="9525"/>
                </a:moveTo>
                <a:lnTo>
                  <a:pt x="6336633" y="0"/>
                </a:lnTo>
                <a:lnTo>
                  <a:pt x="6336633" y="6857999"/>
                </a:lnTo>
                <a:lnTo>
                  <a:pt x="0" y="6857999"/>
                </a:lnTo>
                <a:lnTo>
                  <a:pt x="1466850" y="9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1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на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28"/>
          <p:cNvSpPr/>
          <p:nvPr userDrawn="1"/>
        </p:nvSpPr>
        <p:spPr>
          <a:xfrm>
            <a:off x="338374" y="2100426"/>
            <a:ext cx="5684752" cy="410034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452426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2" y="2169704"/>
            <a:ext cx="5577335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2" y="2461261"/>
            <a:ext cx="5577335" cy="360049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Freeform: Shape 28"/>
          <p:cNvSpPr/>
          <p:nvPr userDrawn="1"/>
        </p:nvSpPr>
        <p:spPr>
          <a:xfrm>
            <a:off x="6166247" y="2100426"/>
            <a:ext cx="5684752" cy="410034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/>
          <p:cNvSpPr/>
          <p:nvPr userDrawn="1"/>
        </p:nvSpPr>
        <p:spPr>
          <a:xfrm>
            <a:off x="6166247" y="1452426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2169704"/>
            <a:ext cx="5574282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/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461261"/>
            <a:ext cx="5574282" cy="360049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8221" y="1452748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647786"/>
            <a:ext cx="8699380" cy="365125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ru-RU" dirty="0"/>
              <a:t>Заголовок СЛАЙДА</a:t>
            </a:r>
            <a:endParaRPr lang="ru-RU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40854" y="1088510"/>
            <a:ext cx="859994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ru-RU" sz="2000" b="0" i="0" dirty="0" smtClean="0">
                <a:solidFill>
                  <a:srgbClr val="8A8A8A"/>
                </a:solidFill>
                <a:latin typeface="+mj-lt"/>
                <a:ea typeface="GPN_DIN Condensed Regular" panose="020B0506020202020204" pitchFamily="34" charset="-52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ru-RU" dirty="0"/>
              <a:t>ДЕСКРИПТОР СЛАЙДА</a:t>
            </a:r>
            <a:endParaRPr lang="ru-RU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245255" y="277595"/>
            <a:ext cx="8695545" cy="3065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>
                <a:solidFill>
                  <a:srgbClr val="004596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НАДЗАГОЛОВОК СЛАЙДА</a:t>
            </a:r>
            <a:endParaRPr lang="en-US" dirty="0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459905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7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Мони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4673600" y="772928"/>
            <a:ext cx="7838876" cy="5888717"/>
          </a:xfrm>
          <a:prstGeom prst="rect">
            <a:avLst/>
          </a:prstGeom>
        </p:spPr>
      </p:pic>
      <p:sp>
        <p:nvSpPr>
          <p:cNvPr id="17" name="Freeform: Shape 28"/>
          <p:cNvSpPr/>
          <p:nvPr userDrawn="1"/>
        </p:nvSpPr>
        <p:spPr>
          <a:xfrm>
            <a:off x="338374" y="1776391"/>
            <a:ext cx="47130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/>
          <p:cNvSpPr/>
          <p:nvPr userDrawn="1"/>
        </p:nvSpPr>
        <p:spPr>
          <a:xfrm>
            <a:off x="338374" y="1128391"/>
            <a:ext cx="47130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9369662" cy="365125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4470991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4656502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256" y="6373663"/>
            <a:ext cx="5850744" cy="2308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lvl1pPr>
              <a:defRPr kumimoji="0" lang="ru-RU" sz="9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PN_DIN Condensed Regular" panose="020B0506020202020204" pitchFamily="34" charset="-52"/>
                <a:ea typeface="GPN_DIN Condensed Regular" panose="020B0506020202020204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0195560" y="312001"/>
            <a:ext cx="1661478" cy="184666"/>
          </a:xfrm>
          <a:noFill/>
        </p:spPr>
        <p:txBody>
          <a:bodyPr wrap="square" lIns="0" tIns="0" rIns="0" bIns="0" rtlCol="0">
            <a:spAutoFit/>
          </a:bodyPr>
          <a:lstStyle>
            <a:lvl1pPr algn="r">
              <a:defRPr lang="en-US" sz="1200" b="0" dirty="0" smtClean="0">
                <a:solidFill>
                  <a:schemeClr val="bg1">
                    <a:lumMod val="50000"/>
                  </a:schemeClr>
                </a:solidFill>
                <a:latin typeface="GPN_DIN Condensed Regular" panose="020B0506020202020204" pitchFamily="34" charset="77"/>
                <a:ea typeface="GPN_DIN Condensed Regular" panose="020B0506020202020204" pitchFamily="34" charset="77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ru-RU" dirty="0"/>
              <a:t>НАВИГАЦИЯ СЛАЙДА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4713051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10"/>
          </p:nvPr>
        </p:nvSpPr>
        <p:spPr>
          <a:xfrm>
            <a:off x="5465763" y="1391920"/>
            <a:ext cx="6135394" cy="344360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Планш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9369662" cy="365125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256" y="6373663"/>
            <a:ext cx="5850744" cy="2308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lvl1pPr>
              <a:defRPr kumimoji="0" lang="ru-RU" sz="9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PN_DIN Condensed Regular" panose="020B0506020202020204" pitchFamily="34" charset="-52"/>
                <a:ea typeface="GPN_DIN Condensed Regular" panose="020B0506020202020204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0195560" y="312001"/>
            <a:ext cx="1661478" cy="184666"/>
          </a:xfrm>
          <a:noFill/>
        </p:spPr>
        <p:txBody>
          <a:bodyPr wrap="square" lIns="0" tIns="0" rIns="0" bIns="0" rtlCol="0">
            <a:spAutoFit/>
          </a:bodyPr>
          <a:lstStyle>
            <a:lvl1pPr algn="r">
              <a:defRPr lang="en-US" sz="1200" b="0" dirty="0" smtClean="0">
                <a:solidFill>
                  <a:schemeClr val="bg1">
                    <a:lumMod val="50000"/>
                  </a:schemeClr>
                </a:solidFill>
                <a:latin typeface="GPN_DIN Condensed Regular" panose="020B0506020202020204" pitchFamily="34" charset="77"/>
                <a:ea typeface="GPN_DIN Condensed Regular" panose="020B0506020202020204" pitchFamily="34" charset="77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ru-RU" dirty="0"/>
              <a:t>НАВИГАЦИЯ СЛАЙДА</a:t>
            </a:r>
            <a:endParaRPr lang="en-US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10"/>
          </p:nvPr>
        </p:nvSpPr>
        <p:spPr>
          <a:xfrm>
            <a:off x="8422577" y="1572322"/>
            <a:ext cx="3155796" cy="4188056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0479" y="699828"/>
            <a:ext cx="5092965" cy="6321743"/>
          </a:xfrm>
          <a:prstGeom prst="rect">
            <a:avLst/>
          </a:prstGeom>
        </p:spPr>
      </p:pic>
      <p:sp>
        <p:nvSpPr>
          <p:cNvPr id="15" name="Freeform: Shape 28"/>
          <p:cNvSpPr/>
          <p:nvPr userDrawn="1"/>
        </p:nvSpPr>
        <p:spPr>
          <a:xfrm>
            <a:off x="338374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96"/>
          <p:cNvSpPr/>
          <p:nvPr userDrawn="1"/>
        </p:nvSpPr>
        <p:spPr>
          <a:xfrm>
            <a:off x="33837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2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3741557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Freeform: Shape 28"/>
          <p:cNvSpPr/>
          <p:nvPr userDrawn="1"/>
        </p:nvSpPr>
        <p:spPr>
          <a:xfrm>
            <a:off x="4222687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96"/>
          <p:cNvSpPr/>
          <p:nvPr userDrawn="1"/>
        </p:nvSpPr>
        <p:spPr>
          <a:xfrm>
            <a:off x="4222687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7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36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9" name="Text Placeholder 78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36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4222451" y="1128713"/>
            <a:ext cx="3741557" cy="647700"/>
          </a:xfrm>
          <a:prstGeom prst="rect">
            <a:avLst/>
          </a:prstGeom>
          <a:solidFill>
            <a:srgbClr val="28BE46"/>
          </a:solidFill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8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pic>
        <p:nvPicPr>
          <p:cNvPr id="28" name="Рисунок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0800" y="852616"/>
            <a:ext cx="3161652" cy="52891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9369662" cy="365125"/>
          </a:xfrm>
        </p:spPr>
        <p:txBody>
          <a:bodyPr wrap="square"/>
          <a:lstStyle>
            <a:lvl1pPr>
              <a:defRPr sz="2400" b="0" i="0">
                <a:solidFill>
                  <a:srgbClr val="7E7E7E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256" y="6373663"/>
            <a:ext cx="5850744" cy="2308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lvl1pPr>
              <a:defRPr kumimoji="0" lang="ru-RU" sz="9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PN_DIN Condensed Regular" panose="020B0506020202020204" pitchFamily="34" charset="-52"/>
                <a:ea typeface="GPN_DIN Condensed Regular" panose="020B0506020202020204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0195560" y="312001"/>
            <a:ext cx="1661478" cy="184666"/>
          </a:xfrm>
          <a:noFill/>
        </p:spPr>
        <p:txBody>
          <a:bodyPr wrap="square" lIns="0" tIns="0" rIns="0" bIns="0" rtlCol="0">
            <a:spAutoFit/>
          </a:bodyPr>
          <a:lstStyle>
            <a:lvl1pPr algn="r">
              <a:defRPr lang="en-US" sz="1200" b="0" dirty="0" smtClean="0">
                <a:solidFill>
                  <a:schemeClr val="bg1">
                    <a:lumMod val="50000"/>
                  </a:schemeClr>
                </a:solidFill>
                <a:latin typeface="GPN_DIN Condensed Regular" panose="020B0506020202020204" pitchFamily="34" charset="77"/>
                <a:ea typeface="GPN_DIN Condensed Regular" panose="020B0506020202020204" pitchFamily="34" charset="77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ru-RU" dirty="0"/>
              <a:t>НАВИГАЦИЯ СЛАЙДА</a:t>
            </a:r>
            <a:endParaRPr lang="en-US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10"/>
          </p:nvPr>
        </p:nvSpPr>
        <p:spPr>
          <a:xfrm>
            <a:off x="9511784" y="1700582"/>
            <a:ext cx="1977263" cy="349563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5" name="Freeform: Shape 28"/>
          <p:cNvSpPr/>
          <p:nvPr userDrawn="1"/>
        </p:nvSpPr>
        <p:spPr>
          <a:xfrm>
            <a:off x="5199299" y="1776391"/>
            <a:ext cx="3741501" cy="395765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96"/>
          <p:cNvSpPr/>
          <p:nvPr userDrawn="1"/>
        </p:nvSpPr>
        <p:spPr>
          <a:xfrm>
            <a:off x="5199299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7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5255848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9" name="Text Placeholder 78"/>
          <p:cNvSpPr>
            <a:spLocks noGrp="1"/>
          </p:cNvSpPr>
          <p:nvPr>
            <p:ph type="body" sz="quarter" idx="27" hasCustomPrompt="1"/>
          </p:nvPr>
        </p:nvSpPr>
        <p:spPr>
          <a:xfrm>
            <a:off x="5255848" y="2137227"/>
            <a:ext cx="3576606" cy="349259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5199063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8" name="Freeform: Shape 28"/>
          <p:cNvSpPr/>
          <p:nvPr userDrawn="1"/>
        </p:nvSpPr>
        <p:spPr>
          <a:xfrm>
            <a:off x="338374" y="1776391"/>
            <a:ext cx="47130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96"/>
          <p:cNvSpPr/>
          <p:nvPr userDrawn="1"/>
        </p:nvSpPr>
        <p:spPr>
          <a:xfrm>
            <a:off x="338374" y="1128391"/>
            <a:ext cx="47130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2" name="Text Placeholder 58"/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4505338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Text Placeholder 78"/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4505338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4713121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5" name="Freeform: Shape 28"/>
          <p:cNvSpPr/>
          <p:nvPr userDrawn="1"/>
        </p:nvSpPr>
        <p:spPr>
          <a:xfrm>
            <a:off x="334963" y="4155010"/>
            <a:ext cx="47130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96"/>
          <p:cNvSpPr/>
          <p:nvPr userDrawn="1"/>
        </p:nvSpPr>
        <p:spPr>
          <a:xfrm>
            <a:off x="334963" y="3507010"/>
            <a:ext cx="47130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28BE4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29" hasCustomPrompt="1"/>
          </p:nvPr>
        </p:nvSpPr>
        <p:spPr>
          <a:xfrm>
            <a:off x="391512" y="4224288"/>
            <a:ext cx="4505338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6020202020204" pitchFamily="34" charset="0"/>
                <a:ea typeface="GPN_DIN Condensed Bold" panose="020B07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/>
          <p:cNvSpPr>
            <a:spLocks noGrp="1"/>
          </p:cNvSpPr>
          <p:nvPr>
            <p:ph type="body" sz="quarter" idx="30" hasCustomPrompt="1"/>
          </p:nvPr>
        </p:nvSpPr>
        <p:spPr>
          <a:xfrm>
            <a:off x="391512" y="4515847"/>
            <a:ext cx="4505338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334727" y="3507332"/>
            <a:ext cx="4713121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3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</a:fld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8375" y="1531999"/>
            <a:ext cx="6108700" cy="3096656"/>
          </a:xfrm>
        </p:spPr>
        <p:txBody>
          <a:bodyPr tIns="0" anchor="ctr">
            <a:noAutofit/>
          </a:bodyPr>
          <a:lstStyle>
            <a:lvl1pPr>
              <a:lnSpc>
                <a:spcPct val="80000"/>
              </a:lnSpc>
              <a:defRPr kumimoji="0" lang="ru-RU" sz="3600" b="1" i="0" u="none" strike="noStrike" kern="120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  <a:endParaRPr lang="ru-RU" dirty="0"/>
          </a:p>
        </p:txBody>
      </p:sp>
      <p:sp>
        <p:nvSpPr>
          <p:cNvPr id="4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67979" y="5981273"/>
            <a:ext cx="3459560" cy="252064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1200" b="0" i="0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  <a:endParaRPr lang="ru-RU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67979" y="5361447"/>
            <a:ext cx="3657600" cy="3028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1200" b="1" i="0" cap="none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MAIL@TPU.RU</a:t>
            </a:r>
            <a:endParaRPr lang="ru-RU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67979" y="5089928"/>
            <a:ext cx="3657600" cy="318553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1200" b="1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  <a:endParaRPr lang="ru-RU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7979" y="4628656"/>
            <a:ext cx="5079999" cy="224904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135">
              <a:buNone/>
              <a:defRPr lang="en-US" sz="1200" b="0" i="0" cap="none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  <a:endParaRPr lang="ru-RU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3" hasCustomPrompt="1"/>
          </p:nvPr>
        </p:nvSpPr>
        <p:spPr>
          <a:xfrm>
            <a:off x="967979" y="6233336"/>
            <a:ext cx="3459956" cy="241896"/>
          </a:xfrm>
        </p:spPr>
        <p:txBody>
          <a:bodyPr/>
          <a:lstStyle>
            <a:lvl1pPr marL="0" indent="0">
              <a:buNone/>
              <a:defRPr lang="ru-RU" sz="1200" b="0" i="0" kern="1200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  <a:endParaRPr lang="ru-RU" dirty="0"/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5" hasCustomPrompt="1"/>
          </p:nvPr>
        </p:nvSpPr>
        <p:spPr>
          <a:xfrm>
            <a:off x="1510880" y="6266257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665" y="1018790"/>
            <a:ext cx="1995321" cy="513209"/>
          </a:xfrm>
          <a:prstGeom prst="rect">
            <a:avLst/>
          </a:prstGeom>
        </p:spPr>
      </p:pic>
      <p:sp>
        <p:nvSpPr>
          <p:cNvPr id="21" name="Рисунок 11"/>
          <p:cNvSpPr>
            <a:spLocks noGrp="1"/>
          </p:cNvSpPr>
          <p:nvPr>
            <p:ph type="pic" sz="quarter" idx="16"/>
          </p:nvPr>
        </p:nvSpPr>
        <p:spPr>
          <a:xfrm>
            <a:off x="6877461" y="1"/>
            <a:ext cx="5314539" cy="4279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17"/>
          </p:nvPr>
        </p:nvSpPr>
        <p:spPr>
          <a:xfrm>
            <a:off x="6877461" y="4352924"/>
            <a:ext cx="2618963" cy="2505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18"/>
          </p:nvPr>
        </p:nvSpPr>
        <p:spPr>
          <a:xfrm>
            <a:off x="9573036" y="4352924"/>
            <a:ext cx="2618963" cy="2505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ru-RU" sz="1800"/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 spc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1005514"/>
          </a:xfrm>
        </p:spPr>
        <p:txBody>
          <a:bodyPr wrap="square" anchor="ctr"/>
          <a:lstStyle>
            <a:lvl1pPr>
              <a:defRPr sz="28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Заголовок 1 стр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D58DDE06-DF15-0A4F-A85A-4EB38848D8EB}" type="slidenum">
              <a:rPr lang="ru-RU" smtClean="0"/>
            </a:fld>
            <a:endParaRPr lang="ru-RU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1005514"/>
          </a:xfrm>
        </p:spPr>
        <p:txBody>
          <a:bodyPr wrap="square" anchor="ctr"/>
          <a:lstStyle>
            <a:lvl1pPr>
              <a:defRPr sz="28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0344" y="587786"/>
            <a:ext cx="1564717" cy="402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1 стро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1804" y="2317373"/>
            <a:ext cx="1428751" cy="352425"/>
          </a:xfrm>
          <a:ln>
            <a:solidFill>
              <a:srgbClr val="004596"/>
            </a:solidFill>
          </a:ln>
        </p:spPr>
        <p:txBody>
          <a:bodyPr lIns="0" r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РАЗДЕЛ 01</a:t>
            </a:r>
            <a:endParaRPr lang="ru-RU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21804" y="4087211"/>
            <a:ext cx="3469146" cy="215468"/>
          </a:xfrm>
          <a:ln>
            <a:solidFill>
              <a:srgbClr val="004596"/>
            </a:solidFill>
          </a:ln>
        </p:spPr>
        <p:txBody>
          <a:bodyPr lIns="0" tIns="0" rIns="0" b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АННОТАЦИЯ К РАЗДЕЛУ</a:t>
            </a:r>
            <a:endParaRPr lang="ru-RU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803" y="3093668"/>
            <a:ext cx="10920819" cy="472112"/>
          </a:xfrm>
          <a:ln>
            <a:solidFill>
              <a:srgbClr val="004596"/>
            </a:solidFill>
          </a:ln>
        </p:spPr>
        <p:txBody>
          <a:bodyPr lIns="0" rIns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kumimoji="0" lang="ru-RU" sz="4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НАЗВАНИЕ РАЗДЕЛА В ОДНУ СТРОКУ</a:t>
            </a:r>
            <a:endParaRPr lang="ru-RU" dirty="0"/>
          </a:p>
        </p:txBody>
      </p:sp>
      <p:cxnSp>
        <p:nvCxnSpPr>
          <p:cNvPr id="28" name="Straight Connector 14"/>
          <p:cNvCxnSpPr/>
          <p:nvPr userDrawn="1"/>
        </p:nvCxnSpPr>
        <p:spPr>
          <a:xfrm>
            <a:off x="335967" y="2961043"/>
            <a:ext cx="67587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4"/>
          <p:cNvCxnSpPr/>
          <p:nvPr userDrawn="1"/>
        </p:nvCxnSpPr>
        <p:spPr>
          <a:xfrm>
            <a:off x="335967" y="3698405"/>
            <a:ext cx="675871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D58DDE06-DF15-0A4F-A85A-4EB38848D8E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азделительный 2 стро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1804" y="2317373"/>
            <a:ext cx="1428751" cy="352425"/>
          </a:xfrm>
          <a:ln>
            <a:solidFill>
              <a:srgbClr val="004596"/>
            </a:solidFill>
          </a:ln>
        </p:spPr>
        <p:txBody>
          <a:bodyPr lIns="0" r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РАЗДЕЛ 01</a:t>
            </a:r>
            <a:endParaRPr lang="ru-R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805" y="3298109"/>
            <a:ext cx="6572482" cy="942269"/>
          </a:xfrm>
          <a:ln>
            <a:solidFill>
              <a:srgbClr val="004596"/>
            </a:solidFill>
          </a:ln>
        </p:spPr>
        <p:txBody>
          <a:bodyPr lIns="0" rIns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kumimoji="0" lang="ru-RU" sz="4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НАЗВАНИЕ РАЗДЕЛА В ДВЕ СТРОКИ</a:t>
            </a:r>
            <a:endParaRPr lang="ru-RU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21804" y="4740194"/>
            <a:ext cx="3469146" cy="215468"/>
          </a:xfrm>
          <a:ln>
            <a:solidFill>
              <a:srgbClr val="004596"/>
            </a:solidFill>
          </a:ln>
        </p:spPr>
        <p:txBody>
          <a:bodyPr lIns="0" tIns="0" rIns="0" b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АННОТАЦИЯ К РАЗДЕЛУ</a:t>
            </a:r>
            <a:endParaRPr lang="ru-RU" dirty="0"/>
          </a:p>
        </p:txBody>
      </p:sp>
      <p:cxnSp>
        <p:nvCxnSpPr>
          <p:cNvPr id="13" name="Straight Connector 14"/>
          <p:cNvCxnSpPr/>
          <p:nvPr userDrawn="1"/>
        </p:nvCxnSpPr>
        <p:spPr>
          <a:xfrm>
            <a:off x="321742" y="3140801"/>
            <a:ext cx="50690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5"/>
          <p:cNvCxnSpPr/>
          <p:nvPr userDrawn="1"/>
        </p:nvCxnSpPr>
        <p:spPr>
          <a:xfrm>
            <a:off x="321742" y="4466771"/>
            <a:ext cx="50690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D58DDE06-DF15-0A4F-A85A-4EB38848D8E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азделительный 2 строки и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5855367" y="-5400"/>
            <a:ext cx="6336633" cy="6868800"/>
          </a:xfrm>
          <a:custGeom>
            <a:avLst/>
            <a:gdLst>
              <a:gd name="connsiteX0" fmla="*/ 0 w 6336633"/>
              <a:gd name="connsiteY0" fmla="*/ 0 h 6857999"/>
              <a:gd name="connsiteX1" fmla="*/ 6336633 w 6336633"/>
              <a:gd name="connsiteY1" fmla="*/ 0 h 6857999"/>
              <a:gd name="connsiteX2" fmla="*/ 6336633 w 6336633"/>
              <a:gd name="connsiteY2" fmla="*/ 6857999 h 6857999"/>
              <a:gd name="connsiteX3" fmla="*/ 0 w 6336633"/>
              <a:gd name="connsiteY3" fmla="*/ 6857999 h 6857999"/>
              <a:gd name="connsiteX4" fmla="*/ 0 w 6336633"/>
              <a:gd name="connsiteY4" fmla="*/ 0 h 6857999"/>
              <a:gd name="connsiteX0-1" fmla="*/ 1466850 w 6336633"/>
              <a:gd name="connsiteY0-2" fmla="*/ 9525 h 6857999"/>
              <a:gd name="connsiteX1-3" fmla="*/ 6336633 w 6336633"/>
              <a:gd name="connsiteY1-4" fmla="*/ 0 h 6857999"/>
              <a:gd name="connsiteX2-5" fmla="*/ 6336633 w 6336633"/>
              <a:gd name="connsiteY2-6" fmla="*/ 6857999 h 6857999"/>
              <a:gd name="connsiteX3-7" fmla="*/ 0 w 6336633"/>
              <a:gd name="connsiteY3-8" fmla="*/ 6857999 h 6857999"/>
              <a:gd name="connsiteX4-9" fmla="*/ 1466850 w 6336633"/>
              <a:gd name="connsiteY4-10" fmla="*/ 9525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36633" h="6857999">
                <a:moveTo>
                  <a:pt x="1466850" y="9525"/>
                </a:moveTo>
                <a:lnTo>
                  <a:pt x="6336633" y="0"/>
                </a:lnTo>
                <a:lnTo>
                  <a:pt x="6336633" y="6857999"/>
                </a:lnTo>
                <a:lnTo>
                  <a:pt x="0" y="6857999"/>
                </a:lnTo>
                <a:lnTo>
                  <a:pt x="1466850" y="9525"/>
                </a:lnTo>
                <a:close/>
              </a:path>
            </a:pathLst>
          </a:custGeom>
        </p:spPr>
        <p:txBody>
          <a:bodyPr/>
          <a:lstStyle/>
          <a:p>
            <a:endParaRPr lang="ru-R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1804" y="2317373"/>
            <a:ext cx="1428751" cy="352425"/>
          </a:xfrm>
          <a:ln>
            <a:solidFill>
              <a:srgbClr val="004596"/>
            </a:solidFill>
          </a:ln>
        </p:spPr>
        <p:txBody>
          <a:bodyPr lIns="0" r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РАЗДЕЛ 01</a:t>
            </a:r>
            <a:endParaRPr lang="ru-R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803" y="3309596"/>
            <a:ext cx="6441853" cy="942269"/>
          </a:xfrm>
          <a:ln>
            <a:solidFill>
              <a:srgbClr val="004596"/>
            </a:solidFill>
          </a:ln>
        </p:spPr>
        <p:txBody>
          <a:bodyPr lIns="0" rIns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kumimoji="0" lang="ru-RU" sz="40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НАЗВАНИЕ РАЗДЕЛА В ДВЕ СТРОКИ</a:t>
            </a:r>
            <a:endParaRPr lang="ru-RU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21804" y="4955662"/>
            <a:ext cx="3469146" cy="215468"/>
          </a:xfrm>
          <a:ln>
            <a:solidFill>
              <a:srgbClr val="004596"/>
            </a:solidFill>
          </a:ln>
        </p:spPr>
        <p:txBody>
          <a:bodyPr lIns="0" tIns="0" rIns="0" b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АННОТАЦИЯ К РАЗДЕЛУ</a:t>
            </a:r>
            <a:endParaRPr lang="ru-RU" dirty="0"/>
          </a:p>
        </p:txBody>
      </p:sp>
      <p:cxnSp>
        <p:nvCxnSpPr>
          <p:cNvPr id="14" name="Straight Connector 14"/>
          <p:cNvCxnSpPr/>
          <p:nvPr userDrawn="1"/>
        </p:nvCxnSpPr>
        <p:spPr>
          <a:xfrm>
            <a:off x="321742" y="3065983"/>
            <a:ext cx="50690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/>
          <p:cNvCxnSpPr/>
          <p:nvPr userDrawn="1"/>
        </p:nvCxnSpPr>
        <p:spPr>
          <a:xfrm>
            <a:off x="321742" y="4508068"/>
            <a:ext cx="50690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D58DDE06-DF15-0A4F-A85A-4EB38848D8E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4" Type="http://schemas.openxmlformats.org/officeDocument/2006/relationships/theme" Target="../theme/theme1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Eng" hidden="1"/>
          <p:cNvSpPr/>
          <p:nvPr/>
        </p:nvSpPr>
        <p:spPr>
          <a:xfrm>
            <a:off x="7246933" y="6500048"/>
            <a:ext cx="4200000" cy="16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algn="r"/>
            <a:r>
              <a:rPr lang="en-US" sz="1000" noProof="0" dirty="0">
                <a:solidFill>
                  <a:schemeClr val="bg2"/>
                </a:solidFill>
              </a:rPr>
              <a:t>Gazprom</a:t>
            </a:r>
            <a:r>
              <a:rPr lang="en-US" sz="1000" baseline="0" noProof="0" dirty="0">
                <a:solidFill>
                  <a:schemeClr val="bg2"/>
                </a:solidFill>
              </a:rPr>
              <a:t> </a:t>
            </a:r>
            <a:r>
              <a:rPr lang="en-US" sz="1000" baseline="0" noProof="0" dirty="0" err="1">
                <a:solidFill>
                  <a:schemeClr val="bg2"/>
                </a:solidFill>
              </a:rPr>
              <a:t>neft</a:t>
            </a:r>
            <a:endParaRPr lang="ru-RU" sz="1000" noProof="0" dirty="0">
              <a:solidFill>
                <a:schemeClr val="bg2"/>
              </a:solidFill>
            </a:endParaRPr>
          </a:p>
        </p:txBody>
      </p:sp>
      <p:sp>
        <p:nvSpPr>
          <p:cNvPr id="120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8735710" y="6296520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 spc="0">
                <a:solidFill>
                  <a:schemeClr val="tx1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fld id="{D58DDE06-DF15-0A4F-A85A-4EB38848D8EB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cap="all" baseline="0">
          <a:solidFill>
            <a:schemeClr val="tx1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90000"/>
        <a:buFont typeface="Wingdings" panose="05000000000000000000" pitchFamily="2" charset="2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266700" marR="0" indent="-266700" algn="l" defTabSz="914400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9580" indent="-170180" algn="l" defTabSz="914400" rtl="0" eaLnBrk="1" latinLnBrk="0" hangingPunct="1">
        <a:lnSpc>
          <a:spcPct val="90000"/>
        </a:lnSpc>
        <a:spcBef>
          <a:spcPts val="300"/>
        </a:spcBef>
        <a:buClr>
          <a:schemeClr val="accent3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hyperlink" Target="https://ar5iv.org/abs/1810.09440" TargetMode="External"/><Relationship Id="rId6" Type="http://schemas.openxmlformats.org/officeDocument/2006/relationships/hyperlink" Target="http:&#13;//crts.caltech.edu/" TargetMode="External"/><Relationship Id="rId5" Type="http://schemas.openxmlformats.org/officeDocument/2006/relationships/hyperlink" Target="https://ar5iv.org/abs/2006.07614" TargetMode="External"/><Relationship Id="rId4" Type="http://schemas.openxmlformats.org/officeDocument/2006/relationships/hyperlink" Target="https://ar5iv.labs.arxiv.org/html/1810.09440" TargetMode="External"/><Relationship Id="rId3" Type="http://schemas.openxmlformats.org/officeDocument/2006/relationships/hyperlink" Target="https://academic.oup.com/mnras/article/491/3/3805/5625784" TargetMode="External"/><Relationship Id="rId2" Type="http://schemas.openxmlformats.org/officeDocument/2006/relationships/hyperlink" Target="https://ar5iv.labs.arxiv.org/html/1909.05032" TargetMode="Externa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8375" y="2480310"/>
            <a:ext cx="7137400" cy="1189990"/>
          </a:xfrm>
        </p:spPr>
        <p:txBody>
          <a:bodyPr/>
          <a:lstStyle/>
          <a:p>
            <a:r>
              <a:rPr lang="en-US" altLang="en-US"/>
              <a:t>Методы</a:t>
            </a:r>
            <a:r>
              <a:rPr lang="en-US" altLang="ru-RU"/>
              <a:t> </a:t>
            </a:r>
            <a:r>
              <a:rPr lang="en-US" altLang="en-US"/>
              <a:t>машинного</a:t>
            </a:r>
            <a:r>
              <a:rPr lang="en-US" altLang="ru-RU"/>
              <a:t> </a:t>
            </a:r>
            <a:r>
              <a:rPr lang="en-US" altLang="en-US"/>
              <a:t>обучения</a:t>
            </a:r>
            <a:r>
              <a:rPr lang="en-US" altLang="ru-RU"/>
              <a:t> </a:t>
            </a:r>
            <a:r>
              <a:rPr lang="en-US" altLang="en-US"/>
              <a:t>для</a:t>
            </a:r>
            <a:r>
              <a:rPr lang="en-US" altLang="ru-RU"/>
              <a:t> </a:t>
            </a:r>
            <a:r>
              <a:rPr lang="en-US" altLang="en-US"/>
              <a:t>анализа</a:t>
            </a:r>
            <a:br>
              <a:rPr lang="en-US" altLang="en-US"/>
            </a:br>
            <a:r>
              <a:rPr lang="en-US" altLang="en-US"/>
              <a:t>переменных</a:t>
            </a:r>
            <a:r>
              <a:rPr lang="en-US" altLang="ru-RU"/>
              <a:t> </a:t>
            </a:r>
            <a:r>
              <a:rPr lang="en-US" altLang="en-US"/>
              <a:t>звёзд</a:t>
            </a:r>
            <a:endParaRPr lang="en-US" alt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968375" y="3834765"/>
            <a:ext cx="5663565" cy="1260475"/>
          </a:xfrm>
        </p:spPr>
        <p:txBody>
          <a:bodyPr wrap="square" lIns="0" tIns="0" rIns="0" bIns="0">
            <a:noAutofit/>
          </a:bodyPr>
          <a:lstStyle/>
          <a:p>
            <a:pPr algn="l"/>
            <a:r>
              <a:rPr lang="en-US" altLang="en-US" sz="1800">
                <a:latin typeface="Verdana" panose="020B0604030504040204" pitchFamily="34" charset="0"/>
                <a:cs typeface="Verdana" panose="020B0604030504040204" pitchFamily="34" charset="0"/>
              </a:rPr>
              <a:t>Бакакин</a:t>
            </a:r>
            <a:r>
              <a:rPr lang="en-US" altLang="ru-RU" sz="180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800">
                <a:latin typeface="Verdana" panose="020B0604030504040204" pitchFamily="34" charset="0"/>
                <a:cs typeface="Verdana" panose="020B0604030504040204" pitchFamily="34" charset="0"/>
              </a:rPr>
              <a:t>Валерий</a:t>
            </a:r>
            <a:r>
              <a:rPr lang="en-US" altLang="ru-RU" sz="180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800">
                <a:latin typeface="Verdana" panose="020B0604030504040204" pitchFamily="34" charset="0"/>
                <a:cs typeface="Verdana" panose="020B0604030504040204" pitchFamily="34" charset="0"/>
              </a:rPr>
              <a:t>Дмитриевич</a:t>
            </a:r>
            <a:endParaRPr lang="en-US" altLang="en-US" sz="180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533400" lvl="1" indent="-342900" algn="l">
              <a:buClr>
                <a:srgbClr val="005FAF"/>
              </a:buClr>
              <a:buFont typeface="Wingdings" panose="05000000000000000000" charset="0"/>
              <a:buChar char="§"/>
            </a:pPr>
            <a:r>
              <a:rPr lang="en-US" altLang="ru-RU" sz="2400">
                <a:latin typeface="Verdana" panose="020B0604030504040204" pitchFamily="34" charset="0"/>
                <a:cs typeface="Verdana" panose="020B0604030504040204" pitchFamily="34" charset="0"/>
              </a:rPr>
              <a:t>val-bakakin@yandex.ru</a:t>
            </a:r>
            <a:endParaRPr lang="en-US" altLang="ru-RU" sz="240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en-US" sz="1800">
                <a:latin typeface="Verdana" panose="020B0604030504040204" pitchFamily="34" charset="0"/>
                <a:cs typeface="Verdana" panose="020B0604030504040204" pitchFamily="34" charset="0"/>
              </a:rPr>
              <a:t>Жмелев</a:t>
            </a:r>
            <a:r>
              <a:rPr lang="en-US" altLang="ru-RU" sz="180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800">
                <a:latin typeface="Verdana" panose="020B0604030504040204" pitchFamily="34" charset="0"/>
                <a:cs typeface="Verdana" panose="020B0604030504040204" pitchFamily="34" charset="0"/>
              </a:rPr>
              <a:t>Глеб</a:t>
            </a:r>
            <a:r>
              <a:rPr lang="en-US" altLang="ru-RU" sz="180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800">
                <a:latin typeface="Verdana" panose="020B0604030504040204" pitchFamily="34" charset="0"/>
                <a:cs typeface="Verdana" panose="020B0604030504040204" pitchFamily="34" charset="0"/>
              </a:rPr>
              <a:t>Евгеньевич</a:t>
            </a:r>
            <a:endParaRPr lang="en-US" altLang="en-US" sz="180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altLang="en-US" sz="1800">
                <a:latin typeface="Verdana" panose="020B0604030504040204" pitchFamily="34" charset="0"/>
                <a:cs typeface="Verdana" panose="020B0604030504040204" pitchFamily="34" charset="0"/>
              </a:rPr>
              <a:t>Донецков</a:t>
            </a:r>
            <a:r>
              <a:rPr lang="en-US" altLang="ru-RU" sz="180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800">
                <a:latin typeface="Verdana" panose="020B0604030504040204" pitchFamily="34" charset="0"/>
                <a:cs typeface="Verdana" panose="020B0604030504040204" pitchFamily="34" charset="0"/>
              </a:rPr>
              <a:t>Андрей</a:t>
            </a:r>
            <a:r>
              <a:rPr lang="en-US" altLang="ru-RU" sz="180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800">
                <a:latin typeface="Verdana" panose="020B0604030504040204" pitchFamily="34" charset="0"/>
                <a:cs typeface="Verdana" panose="020B0604030504040204" pitchFamily="34" charset="0"/>
              </a:rPr>
              <a:t>Дмитриевич</a:t>
            </a:r>
            <a:endParaRPr lang="en-US" altLang="en-US" sz="180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67740" y="887095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7" name="Изображение 16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967740" y="887095"/>
            <a:ext cx="1805940" cy="973455"/>
          </a:xfrm>
          <a:prstGeom prst="rect">
            <a:avLst/>
          </a:prstGeom>
        </p:spPr>
      </p:pic>
      <p:sp>
        <p:nvSpPr>
          <p:cNvPr id="28" name="Текстовое поле 27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6" name="Изображение 35"/>
          <p:cNvPicPr/>
          <p:nvPr/>
        </p:nvPicPr>
        <p:blipFill>
          <a:blip r:embed="rId2"/>
          <a:stretch>
            <a:fillRect/>
          </a:stretch>
        </p:blipFill>
        <p:spPr>
          <a:xfrm>
            <a:off x="-2147483648" y="-2147483648"/>
            <a:ext cx="2147483647" cy="2147483647"/>
          </a:xfrm>
          <a:prstGeom prst="rect">
            <a:avLst/>
          </a:prstGeom>
        </p:spPr>
      </p:pic>
      <p:pic>
        <p:nvPicPr>
          <p:cNvPr id="43" name="Изображение 42"/>
          <p:cNvPicPr/>
          <p:nvPr/>
        </p:nvPicPr>
        <p:blipFill>
          <a:blip r:embed="rId2"/>
          <a:stretch>
            <a:fillRect/>
          </a:stretch>
        </p:blipFill>
        <p:spPr>
          <a:xfrm>
            <a:off x="-2147483648" y="-2147483648"/>
            <a:ext cx="2147483647" cy="2147483647"/>
          </a:xfrm>
          <a:prstGeom prst="rect">
            <a:avLst/>
          </a:prstGeom>
        </p:spPr>
      </p:pic>
      <p:pic>
        <p:nvPicPr>
          <p:cNvPr id="50" name="Изображение 49"/>
          <p:cNvPicPr/>
          <p:nvPr/>
        </p:nvPicPr>
        <p:blipFill>
          <a:blip r:embed="rId2"/>
          <a:stretch>
            <a:fillRect/>
          </a:stretch>
        </p:blipFill>
        <p:spPr>
          <a:xfrm>
            <a:off x="-2147483648" y="-2147483648"/>
            <a:ext cx="2147483647" cy="2147483647"/>
          </a:xfrm>
          <a:prstGeom prst="rect">
            <a:avLst/>
          </a:prstGeom>
        </p:spPr>
      </p:pic>
      <p:pic>
        <p:nvPicPr>
          <p:cNvPr id="58" name="Замещающая рамка рисунка 57" descr="New_View_of_the_Great_Nebula_in_Carina"/>
          <p:cNvPicPr>
            <a:picLocks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7120890" y="-80645"/>
            <a:ext cx="7374890" cy="7008495"/>
          </a:xfrm>
          <a:prstGeom prst="parallelogram">
            <a:avLst/>
          </a:prstGeom>
        </p:spPr>
      </p:pic>
      <p:sp>
        <p:nvSpPr>
          <p:cNvPr id="59" name="Текстовое поле 58"/>
          <p:cNvSpPr txBox="1"/>
          <p:nvPr/>
        </p:nvSpPr>
        <p:spPr>
          <a:xfrm>
            <a:off x="4156075" y="6397625"/>
            <a:ext cx="3270885" cy="45466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ctr">
              <a:lnSpc>
                <a:spcPct val="80000"/>
              </a:lnSpc>
              <a:spcBef>
                <a:spcPts val="300"/>
              </a:spcBef>
            </a:pPr>
            <a:r>
              <a:rPr lang="en-US" altLang="en-US" sz="2000" u="sng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30 </a:t>
            </a:r>
            <a:r>
              <a:rPr lang="ru-RU" altLang="en-US" sz="2000" u="sng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мая 2025</a:t>
            </a:r>
            <a:endParaRPr lang="ru-RU" altLang="en-US" sz="2000" u="sng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0" name="Прямое соединение 59"/>
          <p:cNvCxnSpPr/>
          <p:nvPr/>
        </p:nvCxnSpPr>
        <p:spPr>
          <a:xfrm>
            <a:off x="1044575" y="3752215"/>
            <a:ext cx="6692900" cy="0"/>
          </a:xfrm>
          <a:prstGeom prst="line">
            <a:avLst/>
          </a:prstGeom>
          <a:ln>
            <a:solidFill>
              <a:srgbClr val="005FA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Прямоугольник 61"/>
          <p:cNvSpPr/>
          <p:nvPr/>
        </p:nvSpPr>
        <p:spPr>
          <a:xfrm>
            <a:off x="7017385" y="6449060"/>
            <a:ext cx="7133590" cy="47879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en-US" altLang="ru-RU" sz="1200" dirty="0" smtClean="0">
              <a:solidFill>
                <a:schemeClr val="tx1"/>
              </a:solidFill>
            </a:endParaRPr>
          </a:p>
        </p:txBody>
      </p:sp>
      <p:sp>
        <p:nvSpPr>
          <p:cNvPr id="61" name="Текстовое поле 60"/>
          <p:cNvSpPr txBox="1"/>
          <p:nvPr/>
        </p:nvSpPr>
        <p:spPr>
          <a:xfrm>
            <a:off x="7737475" y="6570345"/>
            <a:ext cx="4270375" cy="28765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altLang="ru-RU" sz="1400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рис.1 </a:t>
            </a:r>
            <a:r>
              <a:rPr lang="en-US" altLang="en-US" sz="1400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Звезда</a:t>
            </a:r>
            <a:r>
              <a:rPr lang="en-US" altLang="ru-RU" sz="1400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η </a:t>
            </a:r>
            <a:r>
              <a:rPr lang="en-US" altLang="en-US" sz="1400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Киля</a:t>
            </a:r>
            <a:r>
              <a:rPr lang="ru-RU" altLang="en-US" sz="1400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туманности</a:t>
            </a:r>
            <a:r>
              <a:rPr lang="en-US" altLang="ru-RU" sz="1400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NGC 3372.</a:t>
            </a:r>
            <a:endParaRPr lang="en-US" altLang="ru-RU" sz="1400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10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337185" y="122873"/>
            <a:ext cx="9686290" cy="8616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Многоклассовая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Этап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2)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Подготовка выборки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Текстовое поле 60"/>
          <p:cNvSpPr txBox="1"/>
          <p:nvPr/>
        </p:nvSpPr>
        <p:spPr>
          <a:xfrm>
            <a:off x="2439035" y="5435600"/>
            <a:ext cx="3847465" cy="48895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ru-RU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распределение классов переменных звезд.</a:t>
            </a:r>
            <a:endParaRPr 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7912100" y="1418590"/>
            <a:ext cx="4056380" cy="211645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Каталог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000" dirty="0" err="1" smtClean="0">
                <a:solidFill>
                  <a:schemeClr val="tx1"/>
                </a:solidFill>
                <a:latin typeface="Roboto Mono" panose="00000009000000000000" charset="0"/>
                <a:cs typeface="Roboto Mono" panose="00000009000000000000" charset="0"/>
              </a:rPr>
              <a:t>AAVSO VSX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был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загружен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через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astroquery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преобразован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таблицу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Parquet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размера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~</a:t>
            </a:r>
            <a:r>
              <a:rPr lang="en-US" altLang="ru-RU" sz="2000" dirty="0" err="1" smtClean="0">
                <a:solidFill>
                  <a:schemeClr val="tx1"/>
                </a:solidFill>
                <a:latin typeface="Roboto Mono" panose="00000009000000000000" charset="0"/>
                <a:cs typeface="Roboto Mono" panose="00000009000000000000" charset="0"/>
              </a:rPr>
              <a:t>124,000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объектов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уменьшения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дисбаланса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редкие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классы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были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объединены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результате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оставлены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шесть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наиболее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многочисленных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типов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Замещающая рамка рисунка 1" descr="class_distribution_multiclass"/>
          <p:cNvPicPr>
            <a:picLocks noChangeAspect="1"/>
          </p:cNvPicPr>
          <p:nvPr>
            <p:ph type="pic" sz="quarter" idx="18"/>
          </p:nvPr>
        </p:nvPicPr>
        <p:blipFill>
          <a:blip r:embed="rId2"/>
          <a:srcRect l="2812" t="4589" r="-250" b="4325"/>
          <a:stretch>
            <a:fillRect/>
          </a:stretch>
        </p:blipFill>
        <p:spPr>
          <a:xfrm>
            <a:off x="221615" y="958215"/>
            <a:ext cx="7680325" cy="4386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11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162550" y="32861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endParaRPr lang="ru-RU" altLang="en-US" sz="1200" dirty="0" err="1" smtClean="0"/>
          </a:p>
        </p:txBody>
      </p:sp>
      <p:sp>
        <p:nvSpPr>
          <p:cNvPr id="2" name="TextBox 2"/>
          <p:cNvSpPr txBox="1"/>
          <p:nvPr/>
        </p:nvSpPr>
        <p:spPr>
          <a:xfrm>
            <a:off x="337185" y="122873"/>
            <a:ext cx="9686290" cy="8616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Многоклассовая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Этап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2)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" name="Table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293495" y="3238500"/>
          <a:ext cx="9605645" cy="1967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410"/>
                <a:gridCol w="7849235"/>
              </a:tblGrid>
              <a:tr h="516255">
                <a:tc>
                  <a:txBody>
                    <a:bodyPr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Архитектура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3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скрытых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слоя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 (512, 256, 128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нейронов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),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активация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 ReLU.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558800">
                <a:tc>
                  <a:txBody>
                    <a:bodyPr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Регуляризация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Dropout 0.3, BatchNormalization.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5770">
                <a:tc>
                  <a:txBody>
                    <a:bodyPr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Оптимизатор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Adam, learning_rate=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.001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, class_weights.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446405">
                <a:tc>
                  <a:txBody>
                    <a:bodyPr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Обучение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50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эпох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, early stopping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по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валидационному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 F1.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Текстовое поле 13"/>
          <p:cNvSpPr txBox="1"/>
          <p:nvPr/>
        </p:nvSpPr>
        <p:spPr>
          <a:xfrm>
            <a:off x="4116705" y="5394325"/>
            <a:ext cx="4270375" cy="36766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табл. 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5</a:t>
            </a: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строение модели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619125" y="1083945"/>
            <a:ext cx="5050155" cy="218884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качестве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базовой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выбран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b="1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полносвязный</a:t>
            </a:r>
            <a:r>
              <a:rPr lang="en-US" altLang="ru-RU" sz="2000" b="1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b="1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нейронный</a:t>
            </a:r>
            <a:r>
              <a:rPr lang="en-US" altLang="ru-RU" sz="2000" b="1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b="1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классификато</a:t>
            </a:r>
            <a:r>
              <a:rPr lang="ru-RU" altLang="en-US" sz="2000" b="1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</a:t>
            </a:r>
            <a:endParaRPr lang="ru-RU" altLang="en-US" sz="2000" b="1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indent="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endParaRPr lang="ru-RU" altLang="en-US" sz="2000" b="1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категориальных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признаков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применён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SMOTENC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целью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синтеза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миноритарных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примеров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12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162550" y="32861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endParaRPr lang="ru-RU" altLang="en-US" sz="1200" dirty="0" err="1" smtClean="0"/>
          </a:p>
        </p:txBody>
      </p:sp>
      <p:sp>
        <p:nvSpPr>
          <p:cNvPr id="2" name="TextBox 2"/>
          <p:cNvSpPr txBox="1"/>
          <p:nvPr/>
        </p:nvSpPr>
        <p:spPr>
          <a:xfrm>
            <a:off x="337185" y="122873"/>
            <a:ext cx="9686290" cy="8616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Многоклассовая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Этап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2)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Качество классификации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" name="Table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293495" y="993775"/>
          <a:ext cx="8727440" cy="508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415"/>
                <a:gridCol w="1440815"/>
                <a:gridCol w="1744980"/>
                <a:gridCol w="1745615"/>
                <a:gridCol w="1745615"/>
              </a:tblGrid>
              <a:tr h="508635">
                <a:tc>
                  <a:txBody>
                    <a:bodyPr/>
                    <a:p>
                      <a:pPr algn="ctr"/>
                      <a:r>
                        <a:rPr lang="ru-RU" altLang="ru-RU" sz="20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Класс</a:t>
                      </a:r>
                      <a:endParaRPr lang="ru-RU" altLang="ru-RU" sz="20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20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  <a:endParaRPr lang="en-US" altLang="ru-RU" sz="20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20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  <a:endParaRPr lang="en-US" altLang="ru-RU" sz="20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20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</a:t>
                      </a:r>
                      <a:endParaRPr lang="en-US" altLang="ru-RU" sz="20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20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Support</a:t>
                      </a:r>
                      <a:endParaRPr lang="en-US" altLang="ru-RU" sz="20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508635">
                <a:tc>
                  <a:txBody>
                    <a:bodyPr/>
                    <a:p>
                      <a:pPr algn="ctr"/>
                      <a:r>
                        <a:rPr lang="en-US" altLang="ru-RU" sz="16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CEPHEIDS</a:t>
                      </a:r>
                      <a:endParaRPr lang="en-US" altLang="ru-RU" sz="16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0.64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0.85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0.73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1,289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algn="ctr"/>
                      <a:r>
                        <a:rPr lang="en-US" altLang="ru-RU" sz="16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DELTA_SCUTI_ETC</a:t>
                      </a:r>
                      <a:endParaRPr lang="en-US" altLang="ru-RU" sz="16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0.85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0.93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0.89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13,069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508635">
                <a:tc>
                  <a:txBody>
                    <a:bodyPr/>
                    <a:p>
                      <a:pPr algn="ctr"/>
                      <a:r>
                        <a:rPr lang="en-US" altLang="ru-RU" sz="16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ECLIPSING</a:t>
                      </a:r>
                      <a:endParaRPr lang="en-US" altLang="ru-RU" sz="16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0.11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0.88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0.19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378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6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LONG_PERIOD</a:t>
                      </a:r>
                      <a:endParaRPr lang="en-US" altLang="ru-RU" sz="16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1.00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1.00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1.00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32,632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508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6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ROTATIONAL</a:t>
                      </a:r>
                      <a:endParaRPr lang="en-US" altLang="ru-RU" sz="16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1.00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0.93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0.96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73,577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6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RR_LYRAE</a:t>
                      </a:r>
                      <a:endParaRPr lang="en-US" altLang="ru-RU" sz="16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0.86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0.97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0.91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3,937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508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20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  <a:endParaRPr lang="en-US" altLang="ru-RU" sz="20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0.95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6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Macro avg</a:t>
                      </a:r>
                      <a:endParaRPr lang="en-US" altLang="ru-RU" sz="16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0.74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0.93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0.78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  <a:sym typeface="+mn-ea"/>
                        </a:rPr>
                        <a:t>124,882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  <a:sym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6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Weighted avg</a:t>
                      </a:r>
                      <a:endParaRPr lang="en-US" altLang="ru-RU" sz="16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0.97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0.95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0.96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  <a:sym typeface="+mn-ea"/>
                        </a:rPr>
                        <a:t>124,882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  <a:sym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Текстовое поле 13"/>
          <p:cNvSpPr txBox="1"/>
          <p:nvPr/>
        </p:nvSpPr>
        <p:spPr>
          <a:xfrm>
            <a:off x="3521710" y="6297930"/>
            <a:ext cx="4270375" cy="36766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табл. 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метрики по всем классам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13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162550" y="32861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endParaRPr lang="ru-RU" altLang="en-US" sz="1200" dirty="0" err="1" smtClean="0"/>
          </a:p>
        </p:txBody>
      </p:sp>
      <p:sp>
        <p:nvSpPr>
          <p:cNvPr id="2" name="TextBox 2"/>
          <p:cNvSpPr txBox="1"/>
          <p:nvPr/>
        </p:nvSpPr>
        <p:spPr>
          <a:xfrm>
            <a:off x="337185" y="122873"/>
            <a:ext cx="9686290" cy="8616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Многоклассовая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Этап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2)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Качество классификации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4077970" y="6397625"/>
            <a:ext cx="4270375" cy="36766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 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7</a:t>
            </a: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матрица конфузий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8242" t="11825" r="13879" b="8291"/>
          <a:stretch>
            <a:fillRect/>
          </a:stretch>
        </p:blipFill>
        <p:spPr>
          <a:xfrm>
            <a:off x="2818130" y="819785"/>
            <a:ext cx="6408420" cy="5478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14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162550" y="32861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endParaRPr lang="ru-RU" altLang="en-US" sz="1200" dirty="0" err="1" smtClean="0"/>
          </a:p>
        </p:txBody>
      </p:sp>
      <p:sp>
        <p:nvSpPr>
          <p:cNvPr id="2" name="TextBox 2"/>
          <p:cNvSpPr txBox="1"/>
          <p:nvPr/>
        </p:nvSpPr>
        <p:spPr>
          <a:xfrm>
            <a:off x="337185" y="246063"/>
            <a:ext cx="9686290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Многоклассовая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Этап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2)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Важность признаков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1938020" y="5918835"/>
            <a:ext cx="4270375" cy="36766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 8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Важность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признаков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по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импакт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фактору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Gini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7703185" y="1430655"/>
            <a:ext cx="4361815" cy="405574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интерпретации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решающего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леса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обученного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том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же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наборе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была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построена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диаграмма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важности (</a:t>
            </a:r>
            <a:r>
              <a:rPr lang="ru-RU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 8)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 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вершине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списка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ожидаемо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оказались </a:t>
            </a:r>
            <a:r>
              <a:rPr lang="en-US" altLang="en-US" sz="2000" dirty="0" err="1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амплитуда</a:t>
            </a:r>
            <a:r>
              <a:rPr lang="en-US" altLang="ru-RU" sz="2000" dirty="0" err="1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 </a:t>
            </a:r>
            <a:r>
              <a:rPr lang="en-US" altLang="en-US" sz="2000" dirty="0" err="1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кривой</a:t>
            </a:r>
            <a:r>
              <a:rPr lang="en-US" altLang="ru-RU" sz="2000" dirty="0" err="1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 </a:t>
            </a:r>
            <a:r>
              <a:rPr lang="en-US" altLang="en-US" sz="2000" dirty="0" err="1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блеска, логарифм</a:t>
            </a:r>
            <a:r>
              <a:rPr lang="en-US" altLang="ru-RU" sz="2000" dirty="0" err="1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 </a:t>
            </a:r>
            <a:r>
              <a:rPr lang="en-US" altLang="en-US" sz="2000" dirty="0" err="1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периода </a:t>
            </a:r>
            <a:r>
              <a:rPr lang="ru-RU" altLang="en-US" sz="2000" dirty="0" err="1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и</a:t>
            </a:r>
            <a:r>
              <a:rPr lang="en-US" altLang="en-US" sz="2000" dirty="0" err="1" smtClean="0">
                <a:latin typeface="Verdana" panose="020B0604030504040204" pitchFamily="34" charset="0"/>
                <a:cs typeface="Verdana" panose="020B0604030504040204" pitchFamily="34" charset="0"/>
                <a:sym typeface="+mn-ea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цветовые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индексы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indent="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 (</a:t>
            </a:r>
            <a:r>
              <a:rPr lang="en-US" altLang="ru-RU" sz="2000" dirty="0" err="1" smtClean="0">
                <a:solidFill>
                  <a:schemeClr val="tx1"/>
                </a:solidFill>
                <a:latin typeface="Roboto Mono" panose="00000009000000000000" charset="0"/>
                <a:cs typeface="Roboto Mono" panose="00000009000000000000" charset="0"/>
              </a:rPr>
              <a:t>G_BP - G_RP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altLang="en-US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4018" t="11502" r="8953" b="3372"/>
          <a:stretch>
            <a:fillRect/>
          </a:stretch>
        </p:blipFill>
        <p:spPr>
          <a:xfrm>
            <a:off x="0" y="1286510"/>
            <a:ext cx="7703185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44" y="279305"/>
            <a:ext cx="8006856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ВЫВОДЫ И ДАЛЬНЕЙШИЕ ШАГИ</a:t>
            </a: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15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337185" y="832485"/>
            <a:ext cx="9735185" cy="578294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Построен</a:t>
            </a: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ы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бинарные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классификаторы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переменных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звёзд</a:t>
            </a: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 Лидерами стали:</a:t>
            </a:r>
            <a:endParaRPr lang="en-US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Случайный лес с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0.727 F1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равнимые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результаты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у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XGBoost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случайного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леса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Recall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выше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0.96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при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высоком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ROC-AUC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lvl="1" indent="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Создана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первичная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суммарной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точностью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95</a:t>
            </a:r>
            <a:r>
              <a:rPr lang="ru-RU" altLang="en-US" sz="2400" dirty="0" err="1" smtClean="0">
                <a:latin typeface="Roboto Mono" panose="00000009000000000000" charset="0"/>
                <a:cs typeface="Roboto Mono" panose="00000009000000000000" charset="0"/>
              </a:rPr>
              <a:t>%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Проблемой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остаётся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качество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редких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смешанных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типах </a:t>
            </a:r>
            <a:r>
              <a:rPr lang="en-US" altLang="en-US" sz="2400" dirty="0" err="1" smtClean="0">
                <a:latin typeface="Roboto Mono" panose="00000009000000000000" charset="0"/>
                <a:cs typeface="Roboto Mono" panose="00000009000000000000" charset="0"/>
              </a:rPr>
              <a:t>ECLIPSING</a:t>
            </a:r>
            <a:endParaRPr lang="en-US" altLang="en-US" sz="2400" dirty="0" err="1" smtClean="0">
              <a:latin typeface="Roboto Mono" panose="00000009000000000000" charset="0"/>
              <a:cs typeface="Roboto Mono" panose="00000009000000000000" charset="0"/>
            </a:endParaRPr>
          </a:p>
          <a:p>
            <a:pPr indent="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endParaRPr lang="en-US" altLang="en-US" sz="2400" dirty="0" err="1" smtClean="0">
              <a:latin typeface="Roboto Mono" panose="00000009000000000000" charset="0"/>
              <a:cs typeface="Roboto Mono" panose="00000009000000000000" charset="0"/>
            </a:endParaRPr>
          </a:p>
          <a:p>
            <a:pPr indent="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en-US" altLang="en-US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Дальнейшая</a:t>
            </a:r>
            <a:r>
              <a:rPr lang="en-US" altLang="ru-RU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работа</a:t>
            </a:r>
            <a:r>
              <a:rPr lang="en-US" altLang="ru-RU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сосредоточена</a:t>
            </a:r>
            <a:r>
              <a:rPr lang="en-US" altLang="ru-RU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altLang="ru-RU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n-US" altLang="ru-RU" sz="2400" b="1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расширении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тренировочного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набора за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счёт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каталогов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OGLE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ZTF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экстракции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временных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признаков период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L-S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амплитуда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статистики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формы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кривой;</a:t>
            </a:r>
            <a:endParaRPr lang="en-US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переходе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гибридной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архитектуре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CNN+LSTM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обрабатывающей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фазированные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кривые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блеска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напрямую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44" y="279305"/>
            <a:ext cx="8006856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СПИСОК ЛИТЕРАТУРЫ</a:t>
            </a: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6</a:t>
            </a: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868680" y="724535"/>
            <a:ext cx="9178925" cy="559689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[1]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Р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Н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Карачурин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Методы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машинного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обучения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анализа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переменных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звёзд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 2025.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[2] Bazin et al. “Photometric light curves classification with machine learning”. arXiv preprint,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2019. URL: 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  <a:hlinkClick r:id="rId2" tooltip="" action="ppaction://hlinkfile"/>
              </a:rPr>
              <a:t>https://ar5iv.labs.arxiv.org/html/1909.05032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[3] Kim et al. “Variable star classification with machine learning methods”. Monthly Notices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of the Royal Astronomical Society, 491:3805–3816, 2020. URL: 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  <a:hlinkClick r:id="rId3" tooltip="" action="ppaction://hlinkfile"/>
              </a:rPr>
              <a:t>https://academic.oup.com/mnras/article/491/3/3805/5625784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[4] Mackenzie et al. “Deep multi-survey classification of variable stars”. arXiv preprint, 2018.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URL: 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  <a:hlinkClick r:id="rId4" tooltip="" action="ppaction://hlinkfile"/>
              </a:rPr>
              <a:t>https://ar5iv.labs.arxiv.org/html/1810.09440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[5] Bal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´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azs, Cs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¨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org</a:t>
            </a:r>
            <a:r>
              <a:rPr lang="en-US" altLang="en-US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˝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o et al. “Image-based classification of variable stars – First results on OGLE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data”. arXiv preprint, 2020. URL: 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  <a:hlinkClick r:id="rId5" tooltip="" action="ppaction://hlinkfile"/>
              </a:rPr>
              <a:t>https://ar5iv.org/abs/2006.07614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[6] Cox, J. P. “Stellar Pulsation Theory”. Annual Review of Astronomy and Astrophysics,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18:15–42, 1980.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[7] Drake, A. J. et al. “The Catalina Real-time Transient Survey (CRTS)”. 2009. URL: 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  <a:hlinkClick r:id="rId6" tooltip=""/>
              </a:rPr>
              <a:t>http://crts.caltech.edu/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[8] Freedman, W. L. and B. F. Madore. “The Hubble Constant”. Annual Review of Astronomy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and Astrophysics, 48:673–710, 2010.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[9] Goodfellow, I., Y. Bengio and A. Courville. Deep Learning. MIT Press, 2016.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[10] Hilditch, R. W. An Introduction to Close Binary Stars. Cambridge University Press, 2001.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[11] Nun, I. et al. “Deep multi-survey classification of variable stars”. arXiv preprint, 2018.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URL: 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  <a:hlinkClick r:id="rId7" tooltip="" action="ppaction://hlinkfile"/>
              </a:rPr>
              <a:t>https://ar5iv.org/abs/1810.09440</a:t>
            </a: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[12] Nun, I., C. Mackenzie, J. Long et al. “Deep multi-survey classification of variable stars”.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Monthly Notices of the Royal Astronomical Society, 491(3):3805–3816, 2020.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[13] Riess, A. G. et al. “A 2.4% Determination of the Local Value of the Hubble Constant”.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The Astrophysical Journal, 826(1):56, 2016.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[14] Skrutskie, M. F. et al. “The Two Micron All Sky Survey (2MASS)”. Astronomical Journal,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131:1163, 2006.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[15] Wright, E. L. et al. “The Wide-field Infrared Survey Explorer (WISE): Mission Description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ru-RU" sz="1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and Initial On-orbit Performance”. Astronomical Journal, 140:1868–1881, 2010.</a:t>
            </a: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endParaRPr lang="en-US" altLang="ru-RU" sz="1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5469" y="309952"/>
            <a:ext cx="9586881" cy="3424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" name="Table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40840" y="738505"/>
          <a:ext cx="8493125" cy="490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665"/>
                <a:gridCol w="7051040"/>
                <a:gridCol w="693420"/>
              </a:tblGrid>
              <a:tr h="461645">
                <a:tc>
                  <a:txBody>
                    <a:bodyPr/>
                    <a:lstStyle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01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Введение</a:t>
                      </a:r>
                      <a:endParaRPr lang="en-US" altLang="en-US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474107">
                <a:tc>
                  <a:txBody>
                    <a:bodyPr/>
                    <a:lstStyle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02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Постановка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задачи</a:t>
                      </a:r>
                      <a:endParaRPr lang="en-US" altLang="en-US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4107">
                <a:tc>
                  <a:txBody>
                    <a:bodyPr/>
                    <a:lstStyle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03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Исходные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данные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и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предварительная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обработка</a:t>
                      </a:r>
                      <a:endParaRPr lang="en-US" altLang="en-US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742950" lvl="1" indent="-285750">
                        <a:buFont typeface="Wingdings" panose="05000000000000000000" charset="0"/>
                        <a:buChar char="§"/>
                      </a:pP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Состав</a:t>
                      </a:r>
                      <a:r>
                        <a:rPr lang="en-US" altLang="ru-RU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датасета</a:t>
                      </a:r>
                      <a:r>
                        <a:rPr lang="en-US" altLang="ru-RU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для</a:t>
                      </a:r>
                      <a:r>
                        <a:rPr lang="en-US" altLang="ru-RU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бинарной</a:t>
                      </a:r>
                      <a:r>
                        <a:rPr lang="en-US" altLang="ru-RU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классификации</a:t>
                      </a:r>
                      <a:endParaRPr lang="en-US" altLang="en-US" sz="1800" b="0" i="0" dirty="0">
                        <a:solidFill>
                          <a:srgbClr val="005FA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742950" lvl="1" indent="-285750">
                        <a:buFont typeface="Wingdings" panose="05000000000000000000" charset="0"/>
                        <a:buChar char="§"/>
                      </a:pP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Обработка</a:t>
                      </a:r>
                      <a:r>
                        <a:rPr lang="en-US" altLang="ru-RU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дисбаланса</a:t>
                      </a:r>
                      <a:r>
                        <a:rPr lang="en-US" altLang="ru-RU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классов</a:t>
                      </a:r>
                      <a:endParaRPr lang="en-US" altLang="en-US" sz="1800" b="0" i="0" dirty="0">
                        <a:solidFill>
                          <a:srgbClr val="005FA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474107">
                <a:tc>
                  <a:txBody>
                    <a:bodyPr/>
                    <a:lstStyle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04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Бинарная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классификация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Этап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1)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742950" lvl="1" indent="-285750">
                        <a:buFont typeface="Wingdings" panose="05000000000000000000" charset="0"/>
                        <a:buChar char="§"/>
                      </a:pP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Методы</a:t>
                      </a:r>
                      <a:endParaRPr lang="en-US" altLang="en-US" sz="1800" b="0" i="0" dirty="0">
                        <a:solidFill>
                          <a:srgbClr val="005FA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742950" lvl="1" indent="-285750">
                        <a:buFont typeface="Wingdings" panose="05000000000000000000" charset="0"/>
                        <a:buChar char="§"/>
                      </a:pP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Результаты</a:t>
                      </a:r>
                      <a:endParaRPr lang="en-US" altLang="en-US" sz="1800" b="0" i="0" dirty="0">
                        <a:solidFill>
                          <a:srgbClr val="005FA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4107">
                <a:tc>
                  <a:txBody>
                    <a:bodyPr/>
                    <a:lstStyle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05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Многоклассовая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классификация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Этап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2)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742950" lvl="1" indent="-285750">
                        <a:buFont typeface="Wingdings" panose="05000000000000000000" charset="0"/>
                        <a:buChar char="§"/>
                      </a:pP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Подготовка</a:t>
                      </a:r>
                      <a:r>
                        <a:rPr lang="en-US" altLang="ru-RU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выборки</a:t>
                      </a:r>
                      <a:endParaRPr lang="en-US" altLang="en-US" sz="1800" b="0" i="0" dirty="0">
                        <a:solidFill>
                          <a:srgbClr val="005FA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742950" lvl="1" indent="-285750">
                        <a:buFont typeface="Wingdings" panose="05000000000000000000" charset="0"/>
                        <a:buChar char="§"/>
                      </a:pP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Модель</a:t>
                      </a:r>
                      <a:endParaRPr lang="en-US" altLang="en-US" sz="1800" b="0" i="0" dirty="0">
                        <a:solidFill>
                          <a:srgbClr val="005FA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742950" lvl="1" indent="-285750">
                        <a:buFont typeface="Wingdings" panose="05000000000000000000" charset="0"/>
                        <a:buChar char="§"/>
                      </a:pP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Качество</a:t>
                      </a:r>
                      <a:r>
                        <a:rPr lang="en-US" altLang="ru-RU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классификации</a:t>
                      </a:r>
                      <a:endParaRPr lang="en-US" altLang="en-US" sz="1800" b="0" i="0" dirty="0">
                        <a:solidFill>
                          <a:srgbClr val="005FA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 marL="742950" lvl="1" indent="-285750">
                        <a:buFont typeface="Wingdings" panose="05000000000000000000" charset="0"/>
                        <a:buChar char="§"/>
                      </a:pP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Важность</a:t>
                      </a:r>
                      <a:r>
                        <a:rPr lang="en-US" altLang="ru-RU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rgbClr val="005FA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признаков</a:t>
                      </a:r>
                      <a:endParaRPr lang="en-US" altLang="en-US" sz="1800" b="0" i="0" dirty="0">
                        <a:solidFill>
                          <a:srgbClr val="005FAF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474107">
                <a:tc>
                  <a:txBody>
                    <a:bodyPr/>
                    <a:lstStyle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06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Выводы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и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дальнейшие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шаги</a:t>
                      </a:r>
                      <a:endParaRPr lang="en-US" altLang="en-US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15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4107">
                <a:tc>
                  <a:txBody>
                    <a:bodyPr/>
                    <a:lstStyle/>
                    <a:p>
                      <a:pPr algn="ctr"/>
                      <a:r>
                        <a:rPr 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07</a:t>
                      </a:r>
                      <a:endParaRPr 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Список</a:t>
                      </a: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литературы</a:t>
                      </a:r>
                      <a:endParaRPr lang="en-US" altLang="en-US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16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id="27" name="Прямоугольник 26"/>
          <p:cNvSpPr/>
          <p:nvPr/>
        </p:nvSpPr>
        <p:spPr>
          <a:xfrm>
            <a:off x="10136505" y="309880"/>
            <a:ext cx="1809750" cy="89789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6" name="Изображение 5"/>
          <p:cNvPicPr/>
          <p:nvPr/>
        </p:nvPicPr>
        <p:blipFill>
          <a:blip r:embed="rId2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28" name="Текстовое поле 27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Текстовое поле 60"/>
          <p:cNvSpPr txBox="1"/>
          <p:nvPr/>
        </p:nvSpPr>
        <p:spPr>
          <a:xfrm>
            <a:off x="3345815" y="6183630"/>
            <a:ext cx="4270375" cy="36766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табл. 1 содержание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44" y="279305"/>
            <a:ext cx="8006856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ВВЕДЕНИЕ</a:t>
            </a: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337185" y="832485"/>
            <a:ext cx="6196965" cy="269748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Переменные звезды играют важную роль в астрофизике</a:t>
            </a: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indent="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Калибровка расстояний</a:t>
            </a: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Внутренние процессы звезд</a:t>
            </a: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Взаимодействие в двойных системах</a:t>
            </a: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215900" y="3429000"/>
            <a:ext cx="6196965" cy="138811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Большой объем астрономических данных делает необходимым применение автомотических методов классификации звезд</a:t>
            </a:r>
            <a:endParaRPr lang="ru-RU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33" name="Изображение 32" descr="gaia_no_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1524000"/>
            <a:ext cx="5457190" cy="3514725"/>
          </a:xfrm>
          <a:prstGeom prst="rect">
            <a:avLst/>
          </a:prstGeom>
        </p:spPr>
      </p:pic>
      <p:sp>
        <p:nvSpPr>
          <p:cNvPr id="61" name="Текстовое поле 60"/>
          <p:cNvSpPr txBox="1"/>
          <p:nvPr/>
        </p:nvSpPr>
        <p:spPr>
          <a:xfrm>
            <a:off x="7127240" y="5260975"/>
            <a:ext cx="4270375" cy="112903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Gaia —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космический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телескоп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оптического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диапазона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Европейского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космического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агентства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ЕКА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alt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 Измеряет расстояния и яркости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ru-RU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Данные с него использовались для обучения</a:t>
            </a:r>
            <a:endParaRPr lang="ru-RU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Текстовое поле 34"/>
          <p:cNvSpPr txBox="1"/>
          <p:nvPr/>
        </p:nvSpPr>
        <p:spPr>
          <a:xfrm>
            <a:off x="221615" y="4817110"/>
            <a:ext cx="6196965" cy="138811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altLang="ru-RU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Цель:</a:t>
            </a:r>
            <a:r>
              <a:rPr lang="ru-RU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исследовать различные методы машинного обучения в задачах классификации звезд</a:t>
            </a:r>
            <a:endParaRPr lang="ru-RU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44" y="279305"/>
            <a:ext cx="8006856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ПОСТАНОВКА ЗАДАЧИ</a:t>
            </a: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4</a:t>
            </a: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337185" y="1995805"/>
            <a:ext cx="8205470" cy="318325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en-US" altLang="en-US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Этап </a:t>
            </a:r>
            <a:r>
              <a:rPr lang="en-US" altLang="ru-RU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Построить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алгоритм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способный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с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высокой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точностью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отделять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переменные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звёзды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от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непеременных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объектов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indent="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en-US" altLang="en-US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Этап </a:t>
            </a:r>
            <a:r>
              <a:rPr lang="en-US" altLang="ru-RU" sz="2400" b="1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2 </a:t>
            </a:r>
            <a:endParaRPr lang="en-US" altLang="ru-RU" sz="2400" b="1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основе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выборки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VSX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обучить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классифицирующую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объекты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по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шести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классам 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altLang="ru-RU" sz="2400" dirty="0" err="1" smtClean="0">
                <a:latin typeface="Roboto Mono" panose="00000009000000000000" charset="0"/>
                <a:cs typeface="Roboto Mono" panose="00000009000000000000" charset="0"/>
              </a:rPr>
              <a:t>Cepheids, Delta Scuti, Eclipsing, Long Period, Rotational, RR Lyrae</a:t>
            </a: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5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l="6609" t="11765" r="15510" b="4037"/>
          <a:stretch>
            <a:fillRect/>
          </a:stretch>
        </p:blipFill>
        <p:spPr>
          <a:xfrm>
            <a:off x="549275" y="708660"/>
            <a:ext cx="7582535" cy="614934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37185" y="122873"/>
            <a:ext cx="9686290" cy="8616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ИСХОДНЫЕ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ОБРАБОТКА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Состав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датасета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бинарной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классификации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Текстовое поле 60"/>
          <p:cNvSpPr txBox="1"/>
          <p:nvPr/>
        </p:nvSpPr>
        <p:spPr>
          <a:xfrm>
            <a:off x="8132445" y="6217920"/>
            <a:ext cx="3847465" cy="48895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рис.3 </a:t>
            </a: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Матрица корреляций для используемого датасета.</a:t>
            </a:r>
            <a:endParaRPr lang="ru-RU" altLang="en-US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8259445" y="1503680"/>
            <a:ext cx="3847465" cy="403860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Этапа 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1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подготовлен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датасет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~</a:t>
            </a:r>
            <a:r>
              <a:rPr lang="en-US" altLang="ru-RU" sz="2000" dirty="0" err="1" smtClean="0">
                <a:solidFill>
                  <a:schemeClr val="tx1"/>
                </a:solidFill>
                <a:latin typeface="Roboto Mono" panose="00000009000000000000" charset="0"/>
                <a:cs typeface="Roboto Mono" panose="00000009000000000000" charset="0"/>
              </a:rPr>
              <a:t>60,000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записей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, 34</a:t>
            </a:r>
            <a:r>
              <a:rPr lang="ru-RU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признаками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 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Первичный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анализ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выявил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сильную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корреляцию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между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фотометрическими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величинами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 3)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повышения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точности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моделей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помощью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таких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алгоритмов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как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000" dirty="0" err="1" smtClean="0">
                <a:solidFill>
                  <a:schemeClr val="tx1"/>
                </a:solidFill>
                <a:latin typeface="Roboto Mono" panose="00000009000000000000" charset="0"/>
                <a:cs typeface="Roboto Mono" panose="00000009000000000000" charset="0"/>
              </a:rPr>
              <a:t>RFE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нами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были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отброшены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наименее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информативные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них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6</a:t>
            </a: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37185" y="122873"/>
            <a:ext cx="9686290" cy="8616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ИСХОДНЫЕ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ОБРАБОТКА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Обработка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дисбаланса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классов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Текстовое поле 60"/>
          <p:cNvSpPr txBox="1"/>
          <p:nvPr/>
        </p:nvSpPr>
        <p:spPr>
          <a:xfrm>
            <a:off x="2439035" y="5829935"/>
            <a:ext cx="3847465" cy="48895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рис.4 </a:t>
            </a: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распределение целевого признака </a:t>
            </a:r>
            <a:r>
              <a:rPr lang="en-US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present</a:t>
            </a: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 </a:t>
            </a:r>
            <a:endParaRPr lang="ru-RU" altLang="en-US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8103870" y="2197735"/>
            <a:ext cx="3864610" cy="211645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коррекции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дисбаланса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использовано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взвешивание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классов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функции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потерь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обеих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моделей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;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оценки </a:t>
            </a:r>
            <a:r>
              <a:rPr lang="ru-RU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моделей в первую очередь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применялись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метрики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000" dirty="0" err="1" smtClean="0">
                <a:solidFill>
                  <a:schemeClr val="tx1"/>
                </a:solidFill>
                <a:latin typeface="Roboto Mono" panose="00000009000000000000" charset="0"/>
                <a:cs typeface="Roboto Mono" panose="00000009000000000000" charset="0"/>
              </a:rPr>
              <a:t>ROC-AUC, F1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l="6927" t="7867" r="9360" b="6756"/>
          <a:stretch>
            <a:fillRect/>
          </a:stretch>
        </p:blipFill>
        <p:spPr>
          <a:xfrm>
            <a:off x="107315" y="871855"/>
            <a:ext cx="7973695" cy="4879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7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37185" y="122873"/>
            <a:ext cx="9686290" cy="8616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Бинарная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Этап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1)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Методы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37185" y="904240"/>
            <a:ext cx="7174865" cy="233426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решении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этой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задачи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мы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отдельно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рассматривали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для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двух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разных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целей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ru-RU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одель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максимальной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общей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эффективностью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altLang="ru-RU" sz="2000" dirty="0" err="1" smtClean="0">
                <a:solidFill>
                  <a:schemeClr val="tx1"/>
                </a:solidFill>
                <a:latin typeface="Roboto Mono" panose="00000009000000000000" charset="0"/>
                <a:cs typeface="Roboto Mono" panose="00000009000000000000" charset="0"/>
              </a:rPr>
              <a:t>F1-score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Char char="§"/>
            </a:pPr>
            <a:r>
              <a:rPr lang="ru-RU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одель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максимальной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точностью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миноритарном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классе</a:t>
            </a:r>
            <a:endParaRPr lang="en-US" altLang="en-US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indent="0" algn="l" fontAlgn="auto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В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обоих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случаях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наилучшие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результаты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показали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машинного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обучения</a:t>
            </a:r>
            <a:r>
              <a:rPr lang="ru-RU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основанные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на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деревьях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решений</a:t>
            </a:r>
            <a:r>
              <a:rPr lang="en-US" altLang="ru-RU" sz="2000" dirty="0" err="1" smtClean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altLang="ru-RU" sz="2000" dirty="0" err="1" smtClean="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" name="Table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98450" y="3429000"/>
          <a:ext cx="11652250" cy="2668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430"/>
                <a:gridCol w="3900805"/>
                <a:gridCol w="6724015"/>
              </a:tblGrid>
              <a:tr h="708660">
                <a:tc>
                  <a:txBody>
                    <a:bodyPr/>
                    <a:p>
                      <a:pPr algn="l"/>
                      <a:r>
                        <a:rPr lang="ru-RU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№ Задачи</a:t>
                      </a:r>
                      <a:endParaRPr lang="ru-RU" altLang="en-US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ru-RU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Название</a:t>
                      </a:r>
                      <a:endParaRPr lang="ru-RU" altLang="en-US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ru-RU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Параметры</a:t>
                      </a:r>
                      <a:endParaRPr lang="ru-RU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490220">
                <a:tc rowSpan="2">
                  <a:txBody>
                    <a:bodyPr/>
                    <a:p>
                      <a:pPr algn="ct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Градиентный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бустинг (Sklearn)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n_estimators=1000, learning_rate=1, max_depth=3, </a:t>
                      </a:r>
                      <a:r>
                        <a:rPr lang="en-US" altLang="ru-RU" sz="1300" b="1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  <a:sym typeface="+mn-ea"/>
                        </a:rPr>
                        <a:t>class_weight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9585">
                <a:tc vMerge="1"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Случайный лес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n_estimators=1000, </a:t>
                      </a:r>
                      <a:r>
                        <a:rPr lang="en-US" altLang="ru-RU" sz="1300" b="1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  <a:sym typeface="+mn-ea"/>
                        </a:rPr>
                        <a:t>class_weight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490220">
                <a:tc rowSpan="2">
                  <a:txBody>
                    <a:bodyPr/>
                    <a:p>
                      <a:pPr algn="ct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Градиентный бустинг (XGBoost)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r"/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n_estimators=124, learning_rate=0.82, class_weight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0220">
                <a:tc vMerge="1">
                  <a:tcPr marL="0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Случайный лес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r"/>
                      <a:r>
                        <a:rPr lang="en-US" altLang="ru-RU" sz="1300" b="1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  <a:sym typeface="+mn-ea"/>
                        </a:rPr>
                        <a:t>n_estimators=</a:t>
                      </a:r>
                      <a:r>
                        <a:rPr lang="en-US" altLang="ru-RU" sz="13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650, max_features=17, class_weight</a:t>
                      </a:r>
                      <a:endParaRPr lang="en-US" altLang="ru-RU" sz="13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id="9" name="Текстовое поле 8"/>
          <p:cNvSpPr txBox="1"/>
          <p:nvPr/>
        </p:nvSpPr>
        <p:spPr>
          <a:xfrm>
            <a:off x="3989705" y="6288405"/>
            <a:ext cx="4270375" cy="36766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табл. 2 алгоритмы бинарной классификации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en-US" altLang="ru-RU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8</a:t>
            </a:r>
            <a:endParaRPr lang="en-US" altLang="ru-RU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37185" y="122873"/>
            <a:ext cx="9686290" cy="8616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Бинарная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Этап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1)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Результаты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" name="Table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1615" y="1213485"/>
          <a:ext cx="11521440" cy="1889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840"/>
                <a:gridCol w="1551940"/>
                <a:gridCol w="1615440"/>
                <a:gridCol w="1475740"/>
                <a:gridCol w="1513840"/>
                <a:gridCol w="1437640"/>
              </a:tblGrid>
              <a:tr h="403225">
                <a:tc>
                  <a:txBody>
                    <a:bodyPr/>
                    <a:p>
                      <a:pPr algn="l"/>
                      <a:r>
                        <a:rPr lang="ru-RU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Алгоритм</a:t>
                      </a:r>
                      <a:endParaRPr lang="ru-RU" altLang="en-US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Accuracy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Precision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Recall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F1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ROC-AUC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940435">
                <a:tc>
                  <a:txBody>
                    <a:bodyPr/>
                    <a:p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Градиентный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бустинг (Sklearn)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0.939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0.684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0.713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0.698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0.838</a:t>
                      </a:r>
                      <a:endParaRPr lang="en-US" altLang="ru-RU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5465">
                <a:tc>
                  <a:txBody>
                    <a:bodyPr/>
                    <a:p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Случайный лес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0.943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0.693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0.764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0.727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0.863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Table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34315" y="3895090"/>
          <a:ext cx="11521440" cy="1889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840"/>
                <a:gridCol w="1551940"/>
                <a:gridCol w="1615440"/>
                <a:gridCol w="1475740"/>
                <a:gridCol w="1513840"/>
                <a:gridCol w="1437640"/>
              </a:tblGrid>
              <a:tr h="403225">
                <a:tc>
                  <a:txBody>
                    <a:bodyPr/>
                    <a:p>
                      <a:pPr algn="l"/>
                      <a:r>
                        <a:rPr lang="ru-RU" altLang="en-US" sz="1800" b="1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Алгоритм</a:t>
                      </a:r>
                      <a:endParaRPr lang="ru-RU" altLang="en-US" sz="1800" b="1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Accuracy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Precision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Recall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F1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1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ROC-AUC</a:t>
                      </a:r>
                      <a:endParaRPr lang="en-US" altLang="ru-RU" sz="1800" b="1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  <a:tr h="940435">
                <a:tc>
                  <a:txBody>
                    <a:bodyPr/>
                    <a:p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Градиентный</a:t>
                      </a: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бустинг (XGBoost)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844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391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976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559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903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5465">
                <a:tc>
                  <a:txBody>
                    <a:bodyPr/>
                    <a:p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Случайный лес</a:t>
                      </a:r>
                      <a:endParaRPr lang="en-US" altLang="en-US" sz="1800" b="0" i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1755" marR="0" marT="0" marB="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881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458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964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621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0.</a:t>
                      </a:r>
                      <a:r>
                        <a:rPr lang="ru-RU" altLang="en-US" sz="1800" b="0" i="0" dirty="0">
                          <a:solidFill>
                            <a:schemeClr val="tx1"/>
                          </a:solidFill>
                          <a:latin typeface="Roboto Mono" panose="00000009000000000000" charset="0"/>
                          <a:ea typeface="Verdana" panose="020B0604030504040204" pitchFamily="34" charset="0"/>
                          <a:cs typeface="Roboto Mono" panose="00000009000000000000" charset="0"/>
                        </a:rPr>
                        <a:t>918</a:t>
                      </a:r>
                      <a:endParaRPr lang="ru-RU" altLang="en-US" sz="1800" b="0" i="0" dirty="0">
                        <a:solidFill>
                          <a:schemeClr val="tx1"/>
                        </a:solidFill>
                        <a:latin typeface="Roboto Mono" panose="00000009000000000000" charset="0"/>
                        <a:ea typeface="Verdana" panose="020B0604030504040204" pitchFamily="34" charset="0"/>
                        <a:cs typeface="Roboto Mono" panose="00000009000000000000" charset="0"/>
                      </a:endParaRPr>
                    </a:p>
                  </a:txBody>
                  <a:tcPr marL="71755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id="9" name="Текстовое поле 8"/>
          <p:cNvSpPr txBox="1"/>
          <p:nvPr/>
        </p:nvSpPr>
        <p:spPr>
          <a:xfrm>
            <a:off x="3989705" y="3315335"/>
            <a:ext cx="4270375" cy="36766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табл. 3 метрики первой задачи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4116705" y="6059805"/>
            <a:ext cx="4270375" cy="36766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табл. 4 метрики второй задачи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5150" y="-716915"/>
            <a:ext cx="6280150" cy="831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altLang="ru-RU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727565" y="309880"/>
            <a:ext cx="2218690" cy="7740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spcBef>
                <a:spcPts val="600"/>
              </a:spcBef>
            </a:pPr>
            <a:endParaRPr lang="ru-RU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11" name="Изображение 10"/>
          <p:cNvPicPr/>
          <p:nvPr/>
        </p:nvPicPr>
        <p:blipFill>
          <a:blip r:embed="rId1"/>
          <a:srcRect l="11467" t="30844" r="12444" b="28156"/>
          <a:stretch>
            <a:fillRect/>
          </a:stretch>
        </p:blipFill>
        <p:spPr>
          <a:xfrm>
            <a:off x="10047605" y="209550"/>
            <a:ext cx="1805940" cy="97345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221615" y="6397625"/>
            <a:ext cx="11983720" cy="46037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r>
              <a:rPr lang="ru-RU" altLang="en-US" sz="2400" dirty="0" err="1" smtClean="0">
                <a:latin typeface="Verdana" panose="020B0604030504040204" pitchFamily="34" charset="0"/>
                <a:cs typeface="Verdana" panose="020B0604030504040204" pitchFamily="34" charset="0"/>
              </a:rPr>
              <a:t>9</a:t>
            </a:r>
            <a:endParaRPr lang="ru-RU" altLang="en-US" sz="2400" dirty="0" err="1" smtClean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Изображение 14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37185" y="122873"/>
            <a:ext cx="9686290" cy="8616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Бинарная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Этап </a:t>
            </a: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1)</a:t>
            </a:r>
            <a:r>
              <a:rPr kumimoji="0" lang="ru-RU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kumimoji="0" lang="ru-RU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Результаты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3960495" y="6059805"/>
            <a:ext cx="4270375" cy="367665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indent="0" algn="ctr">
              <a:lnSpc>
                <a:spcPct val="80000"/>
              </a:lnSpc>
              <a:spcBef>
                <a:spcPts val="300"/>
              </a:spcBef>
              <a:buClr>
                <a:srgbClr val="0070C0"/>
              </a:buClr>
              <a:buFont typeface="Wingdings" panose="05000000000000000000" charset="0"/>
              <a:buNone/>
            </a:pPr>
            <a:r>
              <a:rPr 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рис. 5 матрица конфузий для случайного леса задачи 1</a:t>
            </a:r>
            <a:r>
              <a:rPr lang="en-US" altLang="ru-RU" dirty="0" err="1" smtClean="0">
                <a:solidFill>
                  <a:srgbClr val="898989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ru-RU" dirty="0" err="1" smtClean="0">
              <a:solidFill>
                <a:srgbClr val="89898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162550" y="3286125"/>
            <a:ext cx="4064000" cy="914400"/>
          </a:xfrm>
          <a:prstGeom prst="rect">
            <a:avLst/>
          </a:prstGeom>
          <a:noFill/>
        </p:spPr>
        <p:txBody>
          <a:bodyPr wrap="square" lIns="0" tIns="0" rIns="0" bIns="36000" rtlCol="0">
            <a:noAutofit/>
          </a:bodyPr>
          <a:p>
            <a:pPr algn="l">
              <a:lnSpc>
                <a:spcPct val="80000"/>
              </a:lnSpc>
              <a:spcBef>
                <a:spcPts val="300"/>
              </a:spcBef>
            </a:pPr>
            <a:endParaRPr lang="ru-RU" altLang="en-US" sz="1200" dirty="0" err="1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652780"/>
            <a:ext cx="6942455" cy="5207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46*429"/>
  <p:tag name="TABLE_ENDDRAG_RECT" val="27*93*646*429"/>
</p:tagLst>
</file>

<file path=ppt/tags/tag2.xml><?xml version="1.0" encoding="utf-8"?>
<p:tagLst xmlns:p="http://schemas.openxmlformats.org/presentationml/2006/main">
  <p:tag name="TABLE_ENDDRAG_ORIGIN_RECT" val="917*210"/>
  <p:tag name="TABLE_ENDDRAG_RECT" val="23*270*917*210"/>
</p:tagLst>
</file>

<file path=ppt/tags/tag3.xml><?xml version="1.0" encoding="utf-8"?>
<p:tagLst xmlns:p="http://schemas.openxmlformats.org/presentationml/2006/main">
  <p:tag name="TABLE_ENDDRAG_ORIGIN_RECT" val="907*172"/>
  <p:tag name="TABLE_ENDDRAG_RECT" val="17*95*907*172"/>
</p:tagLst>
</file>

<file path=ppt/tags/tag4.xml><?xml version="1.0" encoding="utf-8"?>
<p:tagLst xmlns:p="http://schemas.openxmlformats.org/presentationml/2006/main">
  <p:tag name="TABLE_ENDDRAG_ORIGIN_RECT" val="907*172"/>
  <p:tag name="TABLE_ENDDRAG_RECT" val="17*95*907*172"/>
</p:tagLst>
</file>

<file path=ppt/tags/tag5.xml><?xml version="1.0" encoding="utf-8"?>
<p:tagLst xmlns:p="http://schemas.openxmlformats.org/presentationml/2006/main">
  <p:tag name="TABLE_ENDDRAG_ORIGIN_RECT" val="756*154"/>
  <p:tag name="TABLE_ENDDRAG_RECT" val="97*93*756*154"/>
</p:tagLst>
</file>

<file path=ppt/tags/tag6.xml><?xml version="1.0" encoding="utf-8"?>
<p:tagLst xmlns:p="http://schemas.openxmlformats.org/presentationml/2006/main">
  <p:tag name="TABLE_ENDDRAG_ORIGIN_RECT" val="687*95"/>
  <p:tag name="TABLE_ENDDRAG_RECT" val="101*78*687*95"/>
</p:tagLst>
</file>

<file path=ppt/tags/tag7.xml><?xml version="1.0" encoding="utf-8"?>
<p:tagLst xmlns:p="http://schemas.openxmlformats.org/presentationml/2006/main">
  <p:tag name="THINKCELLPRESENTATIONDONOTDELETE" val="&lt;?xml version=&quot;1.0&quot; encoding=&quot;UTF-16&quot; standalone=&quot;yes&quot;?&gt;&lt;root reqver=&quot;23045&quot;&gt;&lt;version val=&quot;24142&quot;/&gt;&lt;CPresentation id=&quot;1&quot;&gt;&lt;m_precDefaultNumber&gt;&lt;m_bNumberIsYear val=&quot;1&quot;/&gt;&lt;m_chMinusSymbol&gt;-&lt;/m_chMinusSymbol&gt;&lt;m_chDecimalSymbol17909&gt;,&lt;/m_chDecimalSymbol17909&gt;&lt;m_nGroupingDigits17909 val=&quot;2147483647&quot;/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 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heme/theme1.xml><?xml version="1.0" encoding="utf-8"?>
<a:theme xmlns:a="http://schemas.openxmlformats.org/drawingml/2006/main" name="1_gpn_report">
  <a:themeElements>
    <a:clrScheme name="ТПУ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80BF44"/>
      </a:accent1>
      <a:accent2>
        <a:srgbClr val="209740"/>
      </a:accent2>
      <a:accent3>
        <a:srgbClr val="1768B0"/>
      </a:accent3>
      <a:accent4>
        <a:srgbClr val="B2D88E"/>
      </a:accent4>
      <a:accent5>
        <a:srgbClr val="5F9031"/>
      </a:accent5>
      <a:accent6>
        <a:srgbClr val="59A5E9"/>
      </a:accent6>
      <a:hlink>
        <a:srgbClr val="1768B0"/>
      </a:hlink>
      <a:folHlink>
        <a:srgbClr val="954F72"/>
      </a:folHlink>
    </a:clrScheme>
    <a:fontScheme name="Custom 3">
      <a:majorFont>
        <a:latin typeface="GPN_DIN Condensed Bold"/>
        <a:ea typeface=""/>
        <a:cs typeface=""/>
      </a:majorFont>
      <a:minorFont>
        <a:latin typeface="GPN_DIN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>
          <a:solidFill>
            <a:schemeClr val="accent2"/>
          </a:solidFill>
        </a:ln>
      </a:spPr>
      <a:bodyPr rtlCol="0" anchor="ctr"/>
      <a:lstStyle>
        <a:defPPr>
          <a:spcBef>
            <a:spcPts val="600"/>
          </a:spcBef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36000" rtlCol="0">
        <a:noAutofit/>
      </a:bodyPr>
      <a:lstStyle>
        <a:defPPr algn="l">
          <a:lnSpc>
            <a:spcPct val="80000"/>
          </a:lnSpc>
          <a:spcBef>
            <a:spcPts val="300"/>
          </a:spcBef>
          <a:defRPr sz="1200"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{9D854FC7-7458-1F40-A3F9-44DCFCDFE30B}tf16401378</Template>
  <TotalTime>0</TotalTime>
  <Words>7314</Words>
  <Application>WPS Presentation</Application>
  <PresentationFormat>Широкоэкранный</PresentationFormat>
  <Paragraphs>462</Paragraphs>
  <Slides>16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51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68" baseType="lpstr">
      <vt:lpstr>Arial</vt:lpstr>
      <vt:lpstr>SimSun</vt:lpstr>
      <vt:lpstr>Wingdings</vt:lpstr>
      <vt:lpstr>GPN_DIN Condensed Regular</vt:lpstr>
      <vt:lpstr>RoundFit Lowercase Extended</vt:lpstr>
      <vt:lpstr>Verdana</vt:lpstr>
      <vt:lpstr>GPN_DIN Condensed Regular</vt:lpstr>
      <vt:lpstr>Calibri</vt:lpstr>
      <vt:lpstr>GPN_DIN Condensed Bold</vt:lpstr>
      <vt:lpstr>Yu Gothic UI Semibold</vt:lpstr>
      <vt:lpstr>GPN_DIN Regular</vt:lpstr>
      <vt:lpstr>GPN_DIN Condensed Regular</vt:lpstr>
      <vt:lpstr>GPN_DIN Regular</vt:lpstr>
      <vt:lpstr>Microsoft YaHei</vt:lpstr>
      <vt:lpstr>Arial Unicode MS</vt:lpstr>
      <vt:lpstr>GPN_DIN Condensed Regular</vt:lpstr>
      <vt:lpstr>0xProto Nerd Font</vt:lpstr>
      <vt:lpstr>Tahoma</vt:lpstr>
      <vt:lpstr>GPN_DIN Condensed Bold</vt:lpstr>
      <vt:lpstr>GPN_DIN Regular</vt:lpstr>
      <vt:lpstr>GPN_DIN Condensed Bold</vt:lpstr>
      <vt:lpstr>Arial</vt:lpstr>
      <vt:lpstr>Wingdings</vt:lpstr>
      <vt:lpstr>Arial Narrow</vt:lpstr>
      <vt:lpstr>DIN Pro Cond Medium</vt:lpstr>
      <vt:lpstr>Segoe Print</vt:lpstr>
      <vt:lpstr>HeliosCond</vt:lpstr>
      <vt:lpstr>DIN Pro Cond</vt:lpstr>
      <vt:lpstr>GPN_DIN Condensed Bold</vt:lpstr>
      <vt:lpstr>GPN_DIN Condensed</vt:lpstr>
      <vt:lpstr>DINPro-Light</vt:lpstr>
      <vt:lpstr>Lato</vt:lpstr>
      <vt:lpstr>Poppins Medium</vt:lpstr>
      <vt:lpstr>DINPro-Bold</vt:lpstr>
      <vt:lpstr>DINPro-Bold</vt:lpstr>
      <vt:lpstr>DIN Pro Regular</vt:lpstr>
      <vt:lpstr>Calibri</vt:lpstr>
      <vt:lpstr>GPN_DIN Bold</vt:lpstr>
      <vt:lpstr>мукв</vt:lpstr>
      <vt:lpstr>Bahnschrift SemiBold</vt:lpstr>
      <vt:lpstr>Cascadia Code</vt:lpstr>
      <vt:lpstr>Candara Light</vt:lpstr>
      <vt:lpstr>Source Sans Pro</vt:lpstr>
      <vt:lpstr>Wingdings</vt:lpstr>
      <vt:lpstr>Monofonto</vt:lpstr>
      <vt:lpstr>CommitMono</vt:lpstr>
      <vt:lpstr>Monospac821 BT</vt:lpstr>
      <vt:lpstr>Noto Mono</vt:lpstr>
      <vt:lpstr>Roboto Mono</vt:lpstr>
      <vt:lpstr>Arial Black</vt:lpstr>
      <vt:lpstr>Roboto Mono Thin</vt:lpstr>
      <vt:lpstr>1_gpn_report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glebs</cp:lastModifiedBy>
  <cp:revision>61</cp:revision>
  <dcterms:created xsi:type="dcterms:W3CDTF">2022-11-17T18:59:00Z</dcterms:created>
  <dcterms:modified xsi:type="dcterms:W3CDTF">2025-05-30T06:30:37Z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F975E4C4328B4800987384085FF11949_13</vt:lpwstr>
  </property>
  <property fmtid="{D5CDD505-2E9C-101B-9397-08002B2CF9AE}" pid="3" name="KSOProductBuildVer">
    <vt:lpwstr>1049-12.2.0.21179</vt:lpwstr>
  </property>
</Properties>
</file>